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0" r:id="rId4"/>
    <p:sldId id="266" r:id="rId5"/>
    <p:sldId id="264" r:id="rId6"/>
    <p:sldId id="261" r:id="rId7"/>
    <p:sldId id="270" r:id="rId8"/>
    <p:sldId id="267" r:id="rId9"/>
    <p:sldId id="268" r:id="rId10"/>
    <p:sldId id="269" r:id="rId11"/>
    <p:sldId id="258" r:id="rId12"/>
    <p:sldId id="259" r:id="rId13"/>
    <p:sldId id="262" r:id="rId14"/>
    <p:sldId id="263"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53" autoAdjust="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31DEEE-7DE3-474E-BC22-A83D0C884F14}" type="datetimeFigureOut">
              <a:rPr lang="en-US" smtClean="0"/>
              <a:t>8/17/2020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8615F-D7FA-440A-A88A-C06C34DF6BA1}" type="slidenum">
              <a:rPr lang="en-US" smtClean="0"/>
              <a:t>‹#›</a:t>
            </a:fld>
            <a:endParaRPr lang="en-US" dirty="0"/>
          </a:p>
        </p:txBody>
      </p:sp>
    </p:spTree>
    <p:extLst>
      <p:ext uri="{BB962C8B-B14F-4D97-AF65-F5344CB8AC3E}">
        <p14:creationId xmlns:p14="http://schemas.microsoft.com/office/powerpoint/2010/main" val="254472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4</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Decalcification-enamel</a:t>
            </a:r>
            <a:r>
              <a:rPr lang="en-US" baseline="0" dirty="0"/>
              <a:t> is disrupted during the remineralization process from our saliva</a:t>
            </a:r>
          </a:p>
          <a:p>
            <a:endParaRPr lang="en-US" baseline="0" dirty="0"/>
          </a:p>
          <a:p>
            <a:r>
              <a:rPr lang="en-US" sz="1200" b="0" kern="1200" dirty="0">
                <a:solidFill>
                  <a:schemeClr val="tx1"/>
                </a:solidFill>
                <a:effectLst/>
                <a:latin typeface="+mn-lt"/>
                <a:ea typeface="+mn-ea"/>
                <a:cs typeface="+mn-cs"/>
              </a:rPr>
              <a:t>Hypocalcification-defect in the enamel caused by insufficient amount of minerals, either in a baby or permanent tooth</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Hypercalcification -occurs when there's too much calcium in your enamel, sometimes caused by an infection during tooth formation</a:t>
            </a:r>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7</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Tetracycline</a:t>
            </a:r>
            <a:r>
              <a:rPr lang="en-US" baseline="0" dirty="0"/>
              <a:t> caused by too high of dose or taking tetracycline multiple times during tooth development-</a:t>
            </a:r>
            <a:r>
              <a:rPr lang="en-US" sz="1200" b="0" kern="1200" dirty="0">
                <a:solidFill>
                  <a:schemeClr val="tx1"/>
                </a:solidFill>
                <a:effectLst/>
                <a:latin typeface="+mn-lt"/>
                <a:ea typeface="+mn-ea"/>
                <a:cs typeface="+mn-cs"/>
              </a:rPr>
              <a:t>drug becomes calcified in the tooth-in utero until the </a:t>
            </a:r>
            <a:r>
              <a:rPr lang="en-US" sz="1200" b="1" kern="1200" dirty="0">
                <a:solidFill>
                  <a:schemeClr val="tx1"/>
                </a:solidFill>
                <a:effectLst/>
                <a:latin typeface="+mn-lt"/>
                <a:ea typeface="+mn-ea"/>
                <a:cs typeface="+mn-cs"/>
              </a:rPr>
              <a:t>age</a:t>
            </a:r>
            <a:r>
              <a:rPr lang="en-US" sz="1200" b="0" kern="1200" dirty="0">
                <a:solidFill>
                  <a:schemeClr val="tx1"/>
                </a:solidFill>
                <a:effectLst/>
                <a:latin typeface="+mn-lt"/>
                <a:ea typeface="+mn-ea"/>
                <a:cs typeface="+mn-cs"/>
              </a:rPr>
              <a:t> of </a:t>
            </a:r>
            <a:r>
              <a:rPr lang="en-US" sz="1200" b="1" kern="1200" dirty="0">
                <a:solidFill>
                  <a:schemeClr val="tx1"/>
                </a:solidFill>
                <a:effectLst/>
                <a:latin typeface="+mn-lt"/>
                <a:ea typeface="+mn-ea"/>
                <a:cs typeface="+mn-cs"/>
              </a:rPr>
              <a:t>8</a:t>
            </a:r>
            <a:r>
              <a:rPr lang="en-US" sz="1200" b="0" kern="1200" dirty="0">
                <a:solidFill>
                  <a:schemeClr val="tx1"/>
                </a:solidFill>
                <a:effectLst/>
                <a:latin typeface="+mn-lt"/>
                <a:ea typeface="+mn-ea"/>
                <a:cs typeface="+mn-cs"/>
              </a:rPr>
              <a: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Font typeface="Arial" panose="020B0604020202020204" pitchFamily="34" charset="0"/>
              <a:buNone/>
            </a:pPr>
            <a:endParaRPr lang="en-US" sz="1200" b="0" kern="1200" baseline="0" dirty="0">
              <a:solidFill>
                <a:schemeClr val="tx1"/>
              </a:solidFill>
              <a:effectLst/>
              <a:latin typeface="+mn-lt"/>
              <a:ea typeface="+mn-ea"/>
              <a:cs typeface="+mn-cs"/>
            </a:endParaRPr>
          </a:p>
          <a:p>
            <a:pPr marL="0" indent="0">
              <a:buFont typeface="Arial" panose="020B0604020202020204" pitchFamily="34" charset="0"/>
              <a:buNone/>
            </a:pPr>
            <a:r>
              <a:rPr lang="en-US" baseline="0" dirty="0"/>
              <a:t>Fluorosis caused by ingesting to high of dose of fluoride during permanent teeth development, before eruption, birth-8 y/o, cannot get fluorosis after age 8</a:t>
            </a:r>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8</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Lips form at 4-7 weeks in utero</a:t>
            </a:r>
            <a:r>
              <a:rPr lang="en-US" baseline="0" dirty="0"/>
              <a:t> </a:t>
            </a:r>
          </a:p>
          <a:p>
            <a:r>
              <a:rPr lang="en-US" baseline="0" dirty="0"/>
              <a:t>Surgery required to fix</a:t>
            </a:r>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9</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Palate</a:t>
            </a:r>
            <a:r>
              <a:rPr lang="en-US" baseline="0" dirty="0"/>
              <a:t> forms at 6-9 weeks in utero</a:t>
            </a:r>
          </a:p>
          <a:p>
            <a:r>
              <a:rPr lang="en-US" baseline="0" dirty="0"/>
              <a:t>Cleft palate happens when the palatal bones do not fuse properly</a:t>
            </a:r>
          </a:p>
          <a:p>
            <a:r>
              <a:rPr lang="en-US" baseline="0" dirty="0"/>
              <a:t>Corrected by surgeries and/or palatal guards</a:t>
            </a:r>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10</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black hairy tongue is caused by too much bacteria or yeast growth in the mouth. The bacteria build up on tiny rounded projections called papillae. These lie along the surface of the tongue. Instead of shedding as they normally do, the papillae start to grow and lengthen, creating hair-like projections</a:t>
            </a:r>
            <a:endParaRPr lang="en-US" b="0" dirty="0"/>
          </a:p>
          <a:p>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11</a:t>
            </a:fld>
            <a:endParaRPr lang="en-US" dirty="0"/>
          </a:p>
        </p:txBody>
      </p:sp>
    </p:spTree>
    <p:extLst>
      <p:ext uri="{BB962C8B-B14F-4D97-AF65-F5344CB8AC3E}">
        <p14:creationId xmlns:p14="http://schemas.microsoft.com/office/powerpoint/2010/main" val="342544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Geographic tongue is an inflammatory but harmless condition </a:t>
            </a:r>
          </a:p>
          <a:p>
            <a:pPr marL="171450" indent="-171450">
              <a:buFont typeface="Arial" panose="020B0604020202020204" pitchFamily="34" charset="0"/>
              <a:buChar char="•"/>
            </a:pPr>
            <a:r>
              <a:rPr lang="en-US" dirty="0"/>
              <a:t>Patches on the surface of the tongue are missing papillae and appear as smooth, red "islands," often with slightly raised borders</a:t>
            </a:r>
          </a:p>
          <a:p>
            <a:pPr marL="171450" indent="-171450">
              <a:buFont typeface="Arial" panose="020B0604020202020204" pitchFamily="34" charset="0"/>
              <a:buChar char="•"/>
            </a:pPr>
            <a:r>
              <a:rPr lang="en-US" dirty="0"/>
              <a:t>Patches/lesions</a:t>
            </a:r>
            <a:r>
              <a:rPr lang="en-US" baseline="0" dirty="0"/>
              <a:t> </a:t>
            </a:r>
            <a:r>
              <a:rPr lang="en-US" dirty="0"/>
              <a:t>give the tongue a map like, or geographic, appearance</a:t>
            </a:r>
          </a:p>
          <a:p>
            <a:pPr marL="628650" lvl="1" indent="-171450">
              <a:buFont typeface="Arial" panose="020B0604020202020204" pitchFamily="34" charset="0"/>
              <a:buChar char="•"/>
            </a:pPr>
            <a:r>
              <a:rPr lang="en-US" dirty="0"/>
              <a:t>Lesions often heal in one area and then move to a different part of your tongue</a:t>
            </a:r>
          </a:p>
          <a:p>
            <a:pPr marL="171450" indent="-171450">
              <a:buFont typeface="Arial" panose="020B0604020202020204" pitchFamily="34" charset="0"/>
              <a:buChar char="•"/>
            </a:pPr>
            <a:r>
              <a:rPr lang="en-US" dirty="0"/>
              <a:t>Can</a:t>
            </a:r>
            <a:r>
              <a:rPr lang="en-US" baseline="0" dirty="0"/>
              <a:t> </a:t>
            </a:r>
            <a:r>
              <a:rPr lang="en-US" dirty="0"/>
              <a:t>sometimes cause tongue discomfort and increased sensitivity to certain substances, such as spices, salt and even sweets</a:t>
            </a:r>
          </a:p>
          <a:p>
            <a:endParaRPr lang="en-US" b="0" dirty="0"/>
          </a:p>
        </p:txBody>
      </p:sp>
      <p:sp>
        <p:nvSpPr>
          <p:cNvPr id="4" name="Slide Number Placeholder 3"/>
          <p:cNvSpPr>
            <a:spLocks noGrp="1"/>
          </p:cNvSpPr>
          <p:nvPr>
            <p:ph type="sldNum" sz="quarter" idx="10"/>
          </p:nvPr>
        </p:nvSpPr>
        <p:spPr/>
        <p:txBody>
          <a:bodyPr/>
          <a:lstStyle/>
          <a:p>
            <a:fld id="{2668615F-D7FA-440A-A88A-C06C34DF6BA1}" type="slidenum">
              <a:rPr lang="en-US" smtClean="0"/>
              <a:t>12</a:t>
            </a:fld>
            <a:endParaRPr lang="en-US" dirty="0"/>
          </a:p>
        </p:txBody>
      </p:sp>
    </p:spTree>
    <p:extLst>
      <p:ext uri="{BB962C8B-B14F-4D97-AF65-F5344CB8AC3E}">
        <p14:creationId xmlns:p14="http://schemas.microsoft.com/office/powerpoint/2010/main" val="426666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Caused by continuously</a:t>
            </a:r>
            <a:r>
              <a:rPr lang="en-US" baseline="0" dirty="0"/>
              <a:t> biting/clinching your cheek</a:t>
            </a:r>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14</a:t>
            </a:fld>
            <a:endParaRPr lang="en-US" dirty="0"/>
          </a:p>
        </p:txBody>
      </p:sp>
    </p:spTree>
    <p:extLst>
      <p:ext uri="{BB962C8B-B14F-4D97-AF65-F5344CB8AC3E}">
        <p14:creationId xmlns:p14="http://schemas.microsoft.com/office/powerpoint/2010/main" val="328091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8615F-D7FA-440A-A88A-C06C34DF6BA1}" type="slidenum">
              <a:rPr lang="en-US" smtClean="0"/>
              <a:t>15</a:t>
            </a:fld>
            <a:endParaRPr lang="en-US" dirty="0"/>
          </a:p>
        </p:txBody>
      </p:sp>
    </p:spTree>
    <p:extLst>
      <p:ext uri="{BB962C8B-B14F-4D97-AF65-F5344CB8AC3E}">
        <p14:creationId xmlns:p14="http://schemas.microsoft.com/office/powerpoint/2010/main" val="328091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61FDDE-F87B-49A5-830F-308A1DA9F0BB}"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161FDDE-F87B-49A5-830F-308A1DA9F0B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D9B750-2F87-44CC-B01C-512C0954D2EC}" type="datetimeFigureOut">
              <a:rPr lang="en-US" smtClean="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61FDDE-F87B-49A5-830F-308A1DA9F0B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ED9B750-2F87-44CC-B01C-512C0954D2EC}" type="datetimeFigureOut">
              <a:rPr lang="en-US" smtClean="0"/>
              <a:t>8/17/2020</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161FDDE-F87B-49A5-830F-308A1DA9F0B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bxOK-o5HhAhUT-lQKHeL_A4QQjRx6BAgBEAU&amp;url=https://hcfvc.org/stellar-team-at-vchca-treats-children-with-cleft-lip-and-palate/&amp;psig=AOvVaw3FisCyZMvxMx1snV6_fqrr&amp;ust=155319044849705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www.google.com/url?sa=i&amp;rct=j&amp;q=&amp;esrc=s&amp;source=images&amp;cd=&amp;cad=rja&amp;uact=8&amp;ved=2ahUKEwiUyNzX347hAhWmwVQKHVDdC88QjRx6BAgBEAU&amp;url=https://www.aaom.com/hairy-tongue&amp;psig=AOvVaw2STln6YVmyROrpFMIeZHC5&amp;ust=1553103488515762"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google.com/url?sa=i&amp;rct=j&amp;q=&amp;esrc=s&amp;source=images&amp;cd=&amp;cad=rja&amp;uact=8&amp;ved=2ahUKEwjzvbbJ4o7hAhUJ7p8KHUOCCGMQjRx6BAgBEAU&amp;url=https://www.healthline.com/health/psoriasis/psoriasis-on-the-tongue&amp;psig=AOvVaw0Qdyn5nAHIkIVr_m_85JyZ&amp;ust=1553104311626676" TargetMode="External"/><Relationship Id="rId7" Type="http://schemas.openxmlformats.org/officeDocument/2006/relationships/hyperlink" Target="https://www.google.com/url?sa=i&amp;rct=j&amp;q=&amp;esrc=s&amp;source=images&amp;cd=&amp;cad=rja&amp;uact=8&amp;ved=2ahUKEwj5nsG2447hAhUHw1QKHSD8AD0QjRx6BAgBEAU&amp;url=https://www.tapatalk.com/groups/l_anon/geographic-tongue-2-of-the-world-has-it-nsfw-t3855998.html&amp;psig=AOvVaw0Qdyn5nAHIkIVr_m_85JyZ&amp;ust=155310431162667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11.png"/><Relationship Id="rId5" Type="http://schemas.openxmlformats.org/officeDocument/2006/relationships/hyperlink" Target="https://www.google.com/url?sa=i&amp;rct=j&amp;q=&amp;esrc=s&amp;source=images&amp;cd=&amp;cad=rja&amp;uact=8&amp;ved=2ahUKEwiz5bmW447hAhWCLXwKHSoHB3wQjRx6BAgBEAU&amp;url=https://www.youtube.com/watch?v%3DMT6MBQ4sNgE&amp;psig=AOvVaw0Qdyn5nAHIkIVr_m_85JyZ&amp;ust=1553104311626676" TargetMode="External"/><Relationship Id="rId10" Type="http://schemas.openxmlformats.org/officeDocument/2006/relationships/image" Target="../media/image35.png"/><Relationship Id="rId4" Type="http://schemas.openxmlformats.org/officeDocument/2006/relationships/image" Target="../media/image32.jpeg"/><Relationship Id="rId9" Type="http://schemas.openxmlformats.org/officeDocument/2006/relationships/hyperlink" Target="https://omegadentists.com/blog/what-is-geographic-tongu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6.jpeg"/><Relationship Id="rId7" Type="http://schemas.openxmlformats.org/officeDocument/2006/relationships/hyperlink" Target="http://www.google.com/url?sa=i&amp;rct=j&amp;q=&amp;esrc=s&amp;source=images&amp;cd=&amp;cad=rja&amp;uact=8&amp;ved=2ahUKEwiWnPif5Y7hAhWpxlQKHZDAAJ8QjRx6BAgBEAU&amp;url=http://www.ijds.in/article.asp?issn%3D0976-4003;year%3D2017;volume%3D9;issue%3D1;spage%3D34;epage%3D37;aulast%3DSiddiqui&amp;psig=AOvVaw1MqbCZBkz2v2UEy3QYMBx5&amp;ust=1553105022022557" TargetMode="External"/><Relationship Id="rId2" Type="http://schemas.openxmlformats.org/officeDocument/2006/relationships/hyperlink" Target="http://www.google.com/url?sa=i&amp;rct=j&amp;q=&amp;esrc=s&amp;source=images&amp;cd=&amp;cad=rja&amp;uact=8&amp;ved=2ahUKEwiSkKyh5I7hAhVoxlQKHb-RC9QQjRx6BAgBEAU&amp;url=http://www.exodontia.info/Exostoses-Osteomata.html&amp;psig=AOvVaw3ptGzdW5Ggmi9vu_-A8P3o&amp;ust=1553104755479158"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37.png"/><Relationship Id="rId10" Type="http://schemas.microsoft.com/office/2007/relationships/hdphoto" Target="../media/hdphoto2.wdp"/><Relationship Id="rId4" Type="http://schemas.openxmlformats.org/officeDocument/2006/relationships/hyperlink" Target="https://www.google.com/url?sa=i&amp;rct=j&amp;q=&amp;esrc=s&amp;source=images&amp;cd=&amp;cad=rja&amp;uact=8&amp;ved=2ahUKEwjxrtG_5I7hAhVEMXwKHXrwDcgQjRx6BAgBEAU&amp;url=https://www.smilesbyhanna.com/laser-tori-removal/&amp;psig=AOvVaw3ptGzdW5Ggmi9vu_-A8P3o&amp;ust=1553104755479158" TargetMode="External"/><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vpevE547hAhUiMXwKHXpsATAQjRx6BAgBEAU&amp;url=https://healthproadvice.com/conditions/how-to-check-yourself-for-oral-cancer&amp;psig=AOvVaw1xK9gvekJUw2CraNWMTvmP&amp;ust=155310561660278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Yt6rE9I7hAhWrjFQKHcRMCjEQjRx6BAgBEAU&amp;url=http://yousillydog.com/&amp;psig=AOvVaw2AiduzBEv6THVvObA6FdVs&amp;ust=155310904876014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jviLKg247hAhURE3wKHZa7CuoQjRx6BAgBEAU&amp;url=https://www.newhealthadvisor.com/congenitally-missing-teeth.html&amp;psig=AOvVaw0CfvWBvoJs54e-rgHR6YL0&amp;ust=1553102335009729"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uact=8&amp;ved=2ahUKEwia59ew247hAhWKrFQKHYc6D9gQjRx6BAgBEAU&amp;url=http://www.mckinneyperioimplant.com/orthodontic-related/congenitally-missing-teeth/&amp;psig=AOvVaw0CfvWBvoJs54e-rgHR6YL0&amp;ust=155310233500972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1ltadopHhAhUC7J8KHZ76DEYQjRx6BAgBEAU&amp;url=https://www.pinterest.com/pin/337910778262709575/&amp;psig=AOvVaw0S_krAEEkZFQfHqVeCb8-E&amp;ust=1553190115048742"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url?sa=i&amp;rct=j&amp;q=&amp;esrc=s&amp;source=images&amp;cd=&amp;cad=rja&amp;uact=8&amp;ved=2ahUKEwj7kNTdopHhAhXollQKHaSIBk0QjRx6BAgBEAU&amp;url=http://www.thedentalarcade.com/blog/?p%3D284&amp;psig=AOvVaw0LuQYJ-5PJFkhBzxoXaIUG&amp;ust=1553190243672288"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E1eP4647hAhVJ7VQKHahzAwAQjRx6BAgBEAU&amp;url=https://wilkinsonorthodontics.com.au/blog/what-is-peg-tooth/&amp;psig=AOvVaw1o3qoY4cGclESRbYZP-H53&amp;ust=1553106061751153"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94sn73Y7hAhWLCXwKHYe4CeMQjRx6BAgBEAU&amp;url=https://www.sciencedirect.com/science/article/pii/S2210261215005234&amp;psig=AOvVaw1QgUSuJN9_nKuBA6C7x9Ee&amp;ust=1553103050001548"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google.com/url?sa=i&amp;rct=j&amp;q=&amp;esrc=s&amp;source=images&amp;cd=&amp;cad=rja&amp;uact=8&amp;ved=2ahUKEwimpIvj3I7hAhWJGXwKHaQuDU4QjRx6BAgBEAU&amp;url=http://www.ijdr.in/article.asp?issn%3D0970-9290;year%3D2013;volume%3D24;issue%3D2;spage%3D277;epage%3D277;aulast%3DPrabhu&amp;psig=AOvVaw2eFI57OdBjVI5P9mAQ1G2Y&amp;ust=1553102597186955"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iFzqPR3Y7hAhUol1QKHbXaD-gQjRx6BAgBEAQ&amp;url=https://www.longdom.org/articles/gemination-in-primary-teeth--a-report-of-two-clinical-cases.pdf&amp;psig=AOvVaw11AsVlZX-FGNun34aFb_cj&amp;ust=1553102859134272" TargetMode="External"/><Relationship Id="rId5" Type="http://schemas.openxmlformats.org/officeDocument/2006/relationships/image" Target="../media/image17.jpeg"/><Relationship Id="rId10" Type="http://schemas.openxmlformats.org/officeDocument/2006/relationships/image" Target="../media/image11.png"/><Relationship Id="rId4" Type="http://schemas.openxmlformats.org/officeDocument/2006/relationships/hyperlink" Target="https://www.google.com/url?sa=i&amp;rct=j&amp;q=&amp;esrc=s&amp;source=images&amp;cd=&amp;cad=rja&amp;uact=8&amp;ved=2ahUKEwj0le2b3Y7hAhVhlFQKHcL2CI8QjRx6BAgBEAU&amp;url=https://askanorthodontist.com/braces/what-is-tooth-fusion-gemination/&amp;psig=AOvVaw11AsVlZX-FGNun34aFb_cj&amp;ust=1553102859134272" TargetMode="Externa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google.com/url?sa=i&amp;rct=j&amp;q=&amp;esrc=s&amp;source=images&amp;cd=&amp;cad=rja&amp;uact=8&amp;ved=2ahUKEwjHy_eQqZHhAhXCMXwKHcOHAj4QjRx6BAgBEAU&amp;url=https://raleighncdentistry.com/what-are-white-spots-on-teeth/&amp;psig=AOvVaw3A-_dNE1bkNi9FKPvhMYsc&amp;ust=1553191958558246" TargetMode="External"/><Relationship Id="rId7" Type="http://schemas.openxmlformats.org/officeDocument/2006/relationships/hyperlink" Target="http://www.google.com/url?sa=i&amp;rct=j&amp;q=&amp;esrc=s&amp;source=images&amp;cd=&amp;cad=rja&amp;uact=8&amp;ved=2ahUKEwjRiYuZrJHhAhWqxFQKHd8aBAwQjRx6BAgBEAU&amp;url=http://teethbondingg.blogspot.com/2017/01/hypercalcification-of-teeth.html&amp;psig=AOvVaw3vviL3A1y259ks0dfEbY9G&amp;ust=155319279075255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com/url?sa=i&amp;rct=j&amp;q=&amp;esrc=s&amp;source=images&amp;cd=&amp;cad=rja&amp;uact=8&amp;ved=2ahUKEwiq38a1q5HhAhXIxVQKHa0MA0UQjRx6BAgBEAU&amp;url=https://en.wikipedia.org/wiki/Enamel_hypoplasia&amp;psig=AOvVaw37NpoaluVyBXQ4HQCrJjxC&amp;ust=1553192571548792" TargetMode="External"/><Relationship Id="rId4" Type="http://schemas.openxmlformats.org/officeDocument/2006/relationships/image" Target="../media/image20.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ntO7DppHhAhVhz1QKHeT4C3sQjRx6BAgBEAU&amp;url=https://www.pinterest.com/pin/450008187743652613/&amp;psig=AOvVaw3lwb_8bPhFqcExIDCpd09u&amp;ust=1553191259259043"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google.com/url?sa=i&amp;rct=j&amp;q=&amp;esrc=s&amp;source=images&amp;cd=&amp;cad=rja&amp;uact=8&amp;ved=2ahUKEwia7oTeppHhAhWqrVQKHW5MAEYQjRx6BAgBEAU&amp;url=https://raleighncdentistry.com/tag/fluorosis/&amp;psig=AOvVaw1IyNEIy02lOXIEBKVSi0s2&amp;ust=1553191305486252" TargetMode="Externa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04KbOpJHhAhWLr1QKHTWlCgsQjRx6BAgBEAU&amp;url=https://www.stlouischildrens.org/conditions-treatments/plastic-surgery/photo-gallery/primary-cleft-lip-nasal-reconstruction-gallery&amp;psig=AOvVaw3r0YwREbX5P2UVcu5UhVC7&amp;ust=155319069275021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6858000" cy="1204306"/>
          </a:xfrm>
        </p:spPr>
        <p:txBody>
          <a:bodyPr/>
          <a:lstStyle/>
          <a:p>
            <a:pPr algn="ctr"/>
            <a:r>
              <a:rPr lang="en-US" dirty="0"/>
              <a:t>What’s going on in that mouth?</a:t>
            </a:r>
            <a:br>
              <a:rPr lang="en-US" dirty="0"/>
            </a:br>
            <a:r>
              <a:rPr lang="en-US" dirty="0"/>
              <a:t>Dental Anomalies</a:t>
            </a:r>
          </a:p>
        </p:txBody>
      </p:sp>
      <p:sp>
        <p:nvSpPr>
          <p:cNvPr id="3" name="Subtitle 2"/>
          <p:cNvSpPr>
            <a:spLocks noGrp="1"/>
          </p:cNvSpPr>
          <p:nvPr>
            <p:ph type="subTitle" idx="1"/>
          </p:nvPr>
        </p:nvSpPr>
        <p:spPr>
          <a:xfrm>
            <a:off x="1905000" y="2133600"/>
            <a:ext cx="3886200" cy="329259"/>
          </a:xfrm>
        </p:spPr>
        <p:txBody>
          <a:bodyPr>
            <a:normAutofit fontScale="85000" lnSpcReduction="10000"/>
          </a:bodyPr>
          <a:lstStyle/>
          <a:p>
            <a:r>
              <a:rPr lang="en-US" dirty="0"/>
              <a:t>By: Sally Wiedeman, EPDH, MBA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35" y="2971800"/>
            <a:ext cx="5300133" cy="2981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609600" cy="79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20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Cleft Palate</a:t>
            </a:r>
          </a:p>
        </p:txBody>
      </p:sp>
      <p:pic>
        <p:nvPicPr>
          <p:cNvPr id="2050" name="Picture 2" descr="Image result for cleft pala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629981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4400" t="53679" r="56401" b="6132"/>
          <a:stretch/>
        </p:blipFill>
        <p:spPr bwMode="auto">
          <a:xfrm>
            <a:off x="533400" y="1135380"/>
            <a:ext cx="1493520" cy="162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6899" t="53679" r="4101" b="5849"/>
          <a:stretch/>
        </p:blipFill>
        <p:spPr bwMode="auto">
          <a:xfrm>
            <a:off x="537210" y="3048000"/>
            <a:ext cx="1485900" cy="163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2" y="762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0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Hairy Tongue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59"/>
          <a:stretch/>
        </p:blipFill>
        <p:spPr bwMode="auto">
          <a:xfrm>
            <a:off x="381000" y="1730828"/>
            <a:ext cx="2687526" cy="256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435892"/>
            <a:ext cx="2380576" cy="296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hairy tongu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730829"/>
            <a:ext cx="2698412" cy="256902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10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Geographical tongue</a:t>
            </a:r>
          </a:p>
        </p:txBody>
      </p:sp>
      <p:pic>
        <p:nvPicPr>
          <p:cNvPr id="4098"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86" t="25994" r="16192"/>
          <a:stretch/>
        </p:blipFill>
        <p:spPr bwMode="auto">
          <a:xfrm>
            <a:off x="3236292" y="1175736"/>
            <a:ext cx="2859741" cy="1729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geographic tongue">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668" t="24853" r="47712" b="25922"/>
          <a:stretch/>
        </p:blipFill>
        <p:spPr bwMode="auto">
          <a:xfrm>
            <a:off x="3386432" y="3128698"/>
            <a:ext cx="2559459" cy="17884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geographic tongue">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206" t="10354" r="13206"/>
          <a:stretch/>
        </p:blipFill>
        <p:spPr bwMode="auto">
          <a:xfrm>
            <a:off x="304800" y="1070271"/>
            <a:ext cx="2362200" cy="21582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224" t="5310" r="15529" b="15631"/>
          <a:stretch/>
        </p:blipFill>
        <p:spPr bwMode="auto">
          <a:xfrm>
            <a:off x="6553200" y="1106924"/>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64578"/>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41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Tori &amp; Exostosis (extra Bone)</a:t>
            </a:r>
          </a:p>
        </p:txBody>
      </p:sp>
      <p:pic>
        <p:nvPicPr>
          <p:cNvPr id="5122" name="Picture 2" descr="Image result for mouth tori">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927425"/>
            <a:ext cx="2057400" cy="21865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uth tori">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a:off x="152400" y="3186168"/>
            <a:ext cx="2609850" cy="1836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1752600"/>
            <a:ext cx="795282" cy="2895600"/>
          </a:xfrm>
          <a:prstGeom prst="rect">
            <a:avLst/>
          </a:prstGeom>
          <a:noFill/>
        </p:spPr>
        <p:txBody>
          <a:bodyPr vert="wordArtVert" wrap="square" rtlCol="0">
            <a:spAutoFit/>
          </a:bodyPr>
          <a:lstStyle/>
          <a:p>
            <a:r>
              <a:rPr lang="en-US" sz="3600" b="1" dirty="0"/>
              <a:t>TORI</a:t>
            </a:r>
          </a:p>
        </p:txBody>
      </p:sp>
      <p:sp>
        <p:nvSpPr>
          <p:cNvPr id="5" name="TextBox 4"/>
          <p:cNvSpPr txBox="1"/>
          <p:nvPr/>
        </p:nvSpPr>
        <p:spPr>
          <a:xfrm>
            <a:off x="6263555" y="4553282"/>
            <a:ext cx="2286000" cy="523220"/>
          </a:xfrm>
          <a:prstGeom prst="rect">
            <a:avLst/>
          </a:prstGeom>
          <a:noFill/>
        </p:spPr>
        <p:txBody>
          <a:bodyPr vert="horz" wrap="square" rtlCol="0">
            <a:spAutoFit/>
          </a:bodyPr>
          <a:lstStyle/>
          <a:p>
            <a:pPr algn="ctr"/>
            <a:r>
              <a:rPr lang="en-US" sz="2800" b="1" dirty="0"/>
              <a:t>EXOSTOSIS</a:t>
            </a:r>
          </a:p>
        </p:txBody>
      </p:sp>
      <p:pic>
        <p:nvPicPr>
          <p:cNvPr id="5126" name="Picture 6" descr="Image result for exostosis mouth">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025" t="20396" r="19687" b="27351"/>
          <a:stretch/>
        </p:blipFill>
        <p:spPr bwMode="auto">
          <a:xfrm>
            <a:off x="5466174" y="1256034"/>
            <a:ext cx="3369774" cy="15293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5646" t="14627" r="7584" b="30896"/>
          <a:stretch/>
        </p:blipFill>
        <p:spPr bwMode="auto">
          <a:xfrm>
            <a:off x="5484103" y="3113970"/>
            <a:ext cx="3351845" cy="143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76200"/>
            <a:ext cx="4715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40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Linea ALba</a:t>
            </a:r>
          </a:p>
        </p:txBody>
      </p:sp>
      <p:pic>
        <p:nvPicPr>
          <p:cNvPr id="6146" name="Picture 2" descr="Image result for linea alba mou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37841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50621"/>
            <a:ext cx="3733800" cy="251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2" y="762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4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9218" name="Picture 2" descr="Image result for dog sill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01220"/>
            <a:ext cx="5410200" cy="379740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35" y="147937"/>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15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Hyperdontia or Supernumerary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95400"/>
            <a:ext cx="29718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08298"/>
            <a:ext cx="4351915" cy="238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186" y="1143000"/>
            <a:ext cx="2868839"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685800" cy="89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66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273" y="966787"/>
            <a:ext cx="7520940" cy="548640"/>
          </a:xfrm>
        </p:spPr>
        <p:txBody>
          <a:bodyPr/>
          <a:lstStyle/>
          <a:p>
            <a:pPr algn="ctr"/>
            <a:r>
              <a:rPr lang="en-US" dirty="0"/>
              <a:t>Anodontia or Congenitally Missing Teeth</a:t>
            </a:r>
          </a:p>
        </p:txBody>
      </p:sp>
      <p:pic>
        <p:nvPicPr>
          <p:cNvPr id="1026" name="Picture 2" descr="Image result for congenitally missing tee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33171"/>
            <a:ext cx="3581400" cy="20481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genitally missing teeth">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1743" y="2008349"/>
            <a:ext cx="4105275" cy="24977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9" y="762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91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Diastema </a:t>
            </a:r>
          </a:p>
        </p:txBody>
      </p:sp>
      <p:pic>
        <p:nvPicPr>
          <p:cNvPr id="1026" name="Picture 2" descr="Image result for diastema michael strahan">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125" t="50000" r="10469" b="20500"/>
          <a:stretch/>
        </p:blipFill>
        <p:spPr bwMode="auto">
          <a:xfrm>
            <a:off x="3886200" y="2100208"/>
            <a:ext cx="2090594" cy="1661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astema michael strah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11576"/>
            <a:ext cx="24384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astem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1878300"/>
            <a:ext cx="3189433" cy="21050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1573"/>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8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Peg Laterals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201" y="1752600"/>
            <a:ext cx="329361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Image result for peg later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7082"/>
            <a:ext cx="4241800" cy="23860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62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89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Fused &amp; Geminated Teeth</a:t>
            </a:r>
          </a:p>
        </p:txBody>
      </p:sp>
      <p:pic>
        <p:nvPicPr>
          <p:cNvPr id="2050" name="Picture 2" descr="Image result for fused teeth">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30" t="40834" r="22399" b="22201"/>
          <a:stretch/>
        </p:blipFill>
        <p:spPr bwMode="auto">
          <a:xfrm>
            <a:off x="2590800" y="982044"/>
            <a:ext cx="3724268"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731482"/>
            <a:ext cx="3048000" cy="369332"/>
          </a:xfrm>
          <a:prstGeom prst="rect">
            <a:avLst/>
          </a:prstGeom>
          <a:noFill/>
        </p:spPr>
        <p:txBody>
          <a:bodyPr wrap="square" rtlCol="0">
            <a:spAutoFit/>
          </a:bodyPr>
          <a:lstStyle/>
          <a:p>
            <a:pPr algn="ctr"/>
            <a:r>
              <a:rPr lang="en-US" dirty="0"/>
              <a:t>Fused</a:t>
            </a:r>
          </a:p>
        </p:txBody>
      </p:sp>
      <p:pic>
        <p:nvPicPr>
          <p:cNvPr id="2052" name="Picture 4" descr="Image result for gemination teeth">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956018"/>
            <a:ext cx="2307444" cy="19601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emination teet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5954" y="2985015"/>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used tooth xray">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0000"/>
          <a:stretch/>
        </p:blipFill>
        <p:spPr bwMode="auto">
          <a:xfrm>
            <a:off x="381000" y="2956018"/>
            <a:ext cx="2482178" cy="1845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0" y="4756666"/>
            <a:ext cx="1752600" cy="369332"/>
          </a:xfrm>
          <a:prstGeom prst="rect">
            <a:avLst/>
          </a:prstGeom>
          <a:noFill/>
        </p:spPr>
        <p:txBody>
          <a:bodyPr wrap="square" rtlCol="0">
            <a:spAutoFit/>
          </a:bodyPr>
          <a:lstStyle/>
          <a:p>
            <a:r>
              <a:rPr lang="en-US" dirty="0"/>
              <a:t>Gemination</a:t>
            </a: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22323"/>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46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Enamel Defects</a:t>
            </a:r>
          </a:p>
        </p:txBody>
      </p:sp>
      <p:pic>
        <p:nvPicPr>
          <p:cNvPr id="5122" name="Picture 2" descr="Image result for decalcification tee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858" y="1066800"/>
            <a:ext cx="3133846" cy="1462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04281" y="2529263"/>
            <a:ext cx="3429000" cy="369332"/>
          </a:xfrm>
          <a:prstGeom prst="rect">
            <a:avLst/>
          </a:prstGeom>
          <a:noFill/>
        </p:spPr>
        <p:txBody>
          <a:bodyPr wrap="square" rtlCol="0">
            <a:spAutoFit/>
          </a:bodyPr>
          <a:lstStyle/>
          <a:p>
            <a:pPr algn="ctr"/>
            <a:r>
              <a:rPr lang="en-US" b="1" dirty="0"/>
              <a:t>Decalcification</a:t>
            </a:r>
          </a:p>
        </p:txBody>
      </p:sp>
      <p:sp>
        <p:nvSpPr>
          <p:cNvPr id="4" name="TextBox 3"/>
          <p:cNvSpPr txBox="1"/>
          <p:nvPr/>
        </p:nvSpPr>
        <p:spPr>
          <a:xfrm>
            <a:off x="79692" y="4583454"/>
            <a:ext cx="3810000" cy="369332"/>
          </a:xfrm>
          <a:prstGeom prst="rect">
            <a:avLst/>
          </a:prstGeom>
          <a:noFill/>
        </p:spPr>
        <p:txBody>
          <a:bodyPr wrap="square" rtlCol="0">
            <a:spAutoFit/>
          </a:bodyPr>
          <a:lstStyle/>
          <a:p>
            <a:pPr algn="ctr"/>
            <a:r>
              <a:rPr lang="en-US" b="1" dirty="0"/>
              <a:t>Hypocalcification</a:t>
            </a:r>
            <a:endParaRPr lang="en-US" dirty="0"/>
          </a:p>
        </p:txBody>
      </p:sp>
      <p:sp>
        <p:nvSpPr>
          <p:cNvPr id="5" name="TextBox 4"/>
          <p:cNvSpPr txBox="1"/>
          <p:nvPr/>
        </p:nvSpPr>
        <p:spPr>
          <a:xfrm>
            <a:off x="5910323" y="4557350"/>
            <a:ext cx="2200154" cy="369332"/>
          </a:xfrm>
          <a:prstGeom prst="rect">
            <a:avLst/>
          </a:prstGeom>
          <a:noFill/>
        </p:spPr>
        <p:txBody>
          <a:bodyPr wrap="square" rtlCol="0">
            <a:spAutoFit/>
          </a:bodyPr>
          <a:lstStyle/>
          <a:p>
            <a:pPr algn="ctr"/>
            <a:r>
              <a:rPr lang="en-US" b="1" dirty="0"/>
              <a:t>Hypercalcification</a:t>
            </a:r>
          </a:p>
        </p:txBody>
      </p:sp>
      <p:pic>
        <p:nvPicPr>
          <p:cNvPr id="5124" name="Picture 4" descr="Image result for hypocalcification of enamel">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816"/>
          <a:stretch/>
        </p:blipFill>
        <p:spPr bwMode="auto">
          <a:xfrm>
            <a:off x="381000" y="2978766"/>
            <a:ext cx="3207385" cy="16027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hypercalcification">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3" t="53949" r="5193" b="5771"/>
          <a:stretch/>
        </p:blipFill>
        <p:spPr bwMode="auto">
          <a:xfrm>
            <a:off x="5410200" y="2982073"/>
            <a:ext cx="3200400" cy="14385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079" y="54347"/>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24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Intrinsic Staining</a:t>
            </a:r>
          </a:p>
        </p:txBody>
      </p:sp>
      <p:pic>
        <p:nvPicPr>
          <p:cNvPr id="4098" name="Picture 2" descr="Image result for tetracycline tee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295400"/>
            <a:ext cx="34221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240" y="2743200"/>
            <a:ext cx="3780869" cy="22340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759789"/>
            <a:ext cx="3352800" cy="369332"/>
          </a:xfrm>
          <a:prstGeom prst="rect">
            <a:avLst/>
          </a:prstGeom>
          <a:noFill/>
        </p:spPr>
        <p:txBody>
          <a:bodyPr wrap="square" rtlCol="0">
            <a:spAutoFit/>
          </a:bodyPr>
          <a:lstStyle/>
          <a:p>
            <a:pPr algn="ctr"/>
            <a:r>
              <a:rPr lang="en-US" b="1" dirty="0"/>
              <a:t>Tetracycline</a:t>
            </a:r>
          </a:p>
        </p:txBody>
      </p:sp>
      <p:sp>
        <p:nvSpPr>
          <p:cNvPr id="7" name="TextBox 6"/>
          <p:cNvSpPr txBox="1"/>
          <p:nvPr/>
        </p:nvSpPr>
        <p:spPr>
          <a:xfrm>
            <a:off x="5182274" y="2253734"/>
            <a:ext cx="3352800" cy="369332"/>
          </a:xfrm>
          <a:prstGeom prst="rect">
            <a:avLst/>
          </a:prstGeom>
          <a:noFill/>
        </p:spPr>
        <p:txBody>
          <a:bodyPr wrap="square" rtlCol="0">
            <a:spAutoFit/>
          </a:bodyPr>
          <a:lstStyle/>
          <a:p>
            <a:pPr algn="ctr"/>
            <a:r>
              <a:rPr lang="en-US" b="1" dirty="0"/>
              <a:t>Fluorosis</a:t>
            </a:r>
          </a:p>
        </p:txBody>
      </p:sp>
      <p:pic>
        <p:nvPicPr>
          <p:cNvPr id="8194"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6545" y="76200"/>
            <a:ext cx="688908" cy="8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09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Cleft Lip</a:t>
            </a:r>
          </a:p>
        </p:txBody>
      </p:sp>
      <p:pic>
        <p:nvPicPr>
          <p:cNvPr id="3074" name="Picture 2" descr="Image result for cleft li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34440"/>
            <a:ext cx="5295900" cy="32985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6769"/>
          <a:stretch/>
        </p:blipFill>
        <p:spPr bwMode="auto">
          <a:xfrm>
            <a:off x="381000" y="1729305"/>
            <a:ext cx="2381250" cy="230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6889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979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213</TotalTime>
  <Words>361</Words>
  <Application>Microsoft Office PowerPoint</Application>
  <PresentationFormat>On-screen Show (4:3)</PresentationFormat>
  <Paragraphs>55</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Franklin Gothic Medium</vt:lpstr>
      <vt:lpstr>Wingdings</vt:lpstr>
      <vt:lpstr>Angles</vt:lpstr>
      <vt:lpstr>What’s going on in that mouth? Dental Anomalies</vt:lpstr>
      <vt:lpstr>Hyperdontia or Supernumerary </vt:lpstr>
      <vt:lpstr>Anodontia or Congenitally Missing Teeth</vt:lpstr>
      <vt:lpstr>Diastema </vt:lpstr>
      <vt:lpstr>Peg Laterals</vt:lpstr>
      <vt:lpstr>Fused &amp; Geminated Teeth</vt:lpstr>
      <vt:lpstr>Enamel Defects</vt:lpstr>
      <vt:lpstr>Intrinsic Staining</vt:lpstr>
      <vt:lpstr>Cleft Lip</vt:lpstr>
      <vt:lpstr>Cleft Palate</vt:lpstr>
      <vt:lpstr>Hairy Tongue</vt:lpstr>
      <vt:lpstr>Geographical tongue</vt:lpstr>
      <vt:lpstr>Tori &amp; Exostosis (extra Bone)</vt:lpstr>
      <vt:lpstr>Linea ALba</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going on in that mouth? Dental Anomalies</dc:title>
  <dc:creator>Sally Beach</dc:creator>
  <cp:lastModifiedBy>Alexa Jett</cp:lastModifiedBy>
  <cp:revision>25</cp:revision>
  <dcterms:created xsi:type="dcterms:W3CDTF">2019-03-14T00:25:42Z</dcterms:created>
  <dcterms:modified xsi:type="dcterms:W3CDTF">2020-08-17T19:54:36Z</dcterms:modified>
</cp:coreProperties>
</file>