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63" r:id="rId5"/>
    <p:sldId id="262" r:id="rId6"/>
    <p:sldId id="261" r:id="rId7"/>
    <p:sldId id="260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3C5172-4FE5-464F-ACCB-ADDA0312567C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C71B363-20F5-4EC4-BE18-04E7C1B322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rct=j&amp;q=&amp;esrc=s&amp;source=images&amp;cd=&amp;ved=2ahUKEwiu_Y3GxtPiAhUVHzQIHemDDGoQjRx6BAgBEAU&amp;url=https://www.tokoonlineindonesia.id/tbt-hockey-s-back-celebrate-with-these-players-with.html&amp;psig=AOvVaw0ltTseO6F9NMn8HtjhmiUh&amp;ust=15598656395249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ved=2ahUKEwjl-MnXzbrjAhVB6Z8KHXvkCA4QjRx6BAgBEAU&amp;url=https://www.youtube.com/watch?v%3D72CfGmC9VuU&amp;psig=AOvVaw1rcfh7NvBkoMDCsRG5UXM3&amp;ust=15634066241808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ved=2ahUKEwiEo4_VmdXiAhVGHjQIHQ4EDVMQjRx6BAgBEAU&amp;url=https://pocketdentistry.com/30-trauma/&amp;psig=AOvVaw2rff2wqZz6QfdHx13AH86B&amp;ust=1559922310161506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source=images&amp;cd=&amp;ved=2ahUKEwjwh8XonNXiAhXTrJ4KHZNhA9EQjRx6BAgBEAU&amp;url=http://studymedicalphotos.blogspot.com/2017/01/tooth-subluxation.html&amp;psig=AOvVaw1CJFE5mjWmQ68fo_psU7t5&amp;ust=15599231620870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ved=2ahUKEwie06uYntXiAhXdGDQIHWX8Be8QjRx6BAgBEAU&amp;url=https://kidfocusdentistry.com/info/info-2/post-treatment-instructions/pain-management/injured-primary-incisors/&amp;psig=AOvVaw2at1VRLcX2AuMYO_E-8rgP&amp;ust=1559923535912281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google.com/url?sa=i&amp;rct=j&amp;q=&amp;esrc=s&amp;source=images&amp;cd=&amp;ved=2ahUKEwjk6YWJndXiAhWlPH0KHVcUBnYQjRx6BAgBEAU&amp;url=https://www.periosynergy.com/blog/2016/04/gum-recession&amp;psig=AOvVaw1CJFE5mjWmQ68fo_psU7t5&amp;ust=15599231620870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hyperlink" Target="https://www.google.com/url?sa=i&amp;rct=j&amp;q=&amp;esrc=s&amp;source=images&amp;cd=&amp;ved=2ahUKEwja1pfnntXiAhWyKH0KHYLdCigQjRx6BAgBEAU&amp;url=https://aboyandhisjaw.wordpress.com/page/2/&amp;psig=AOvVaw347FCycaGtqUVOGXImHpCa&amp;ust=1559923706282705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5.gif"/><Relationship Id="rId4" Type="http://schemas.openxmlformats.org/officeDocument/2006/relationships/hyperlink" Target="http://www.google.com/url?sa=i&amp;rct=j&amp;q=&amp;esrc=s&amp;source=images&amp;cd=&amp;ved=&amp;url=http://www.psomsweb.org/public-resources/facial-trauma/&amp;psig=AOvVaw2d9b8Oapx2St5-jUZRnQJF&amp;ust=155992396821002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jYnLDFsNXiAhVRCTQIHRTTAjwQjRx6BAgBEAU&amp;url=https://www.youtube.com/watch?v%3DABaE0pmx0PY&amp;psig=AOvVaw0IbkdADadrztVUqmFAaZe7&amp;ust=1559928428899930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3.png"/><Relationship Id="rId2" Type="http://schemas.openxmlformats.org/officeDocument/2006/relationships/hyperlink" Target="https://www.google.com/url?sa=i&amp;rct=j&amp;q=&amp;esrc=s&amp;source=images&amp;cd=&amp;ved=2ahUKEwjo8PvPqdXiAhVIvJ4KHVXMBsAQjRx6BAgBEAU&amp;url=https://www.expressionsdental.ca/what-can-i-do-when-dental-tissue-is-injured/&amp;psig=AOvVaw3ra4Vj2Tc482Xe_jZNxh_Z&amp;ust=15599265766164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iVoJ7-r9XiAhUXv54KHWStBu0QjRx6BAgBEAU&amp;url=/url?sa%3Di%26rct%3Dj%26q%3D%26esrc%3Ds%26source%3Dimages%26cd%3D%26ved%3D2ahUKEwiVoJ7-r9XiAhUXv54KHWStBu0QjRx6BAgBEAU%26url%3Dhttps://tndentistry.wordpress.com/tag/custom-made-mouthguard/%26psig%3DAOvVaw3ra4Vj2Tc482Xe_jZNxh_Z%26ust%3D1559926576616486&amp;psig=AOvVaw3ra4Vj2Tc482Xe_jZNxh_Z&amp;ust=1559926576616486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www.google.com/url?sa=i&amp;rct=j&amp;q=&amp;esrc=s&amp;source=images&amp;cd=&amp;cad=rja&amp;uact=8&amp;ved=2ahUKEwiHz6eBsdXiAhWGsZ4KHX70BeUQjRx6BAgBEAU&amp;url=/url?sa%3Di%26rct%3Dj%26q%3D%26esrc%3Ds%26source%3Dimages%26cd%3D%26ved%3D2ahUKEwiHz6eBsdXiAhWGsZ4KHX70BeUQjRx6BAgBEAU%26url%3Dhttps://www.reddit.com/r/popping/comments/a5a33a/blood_blister_on_my_cheek_what_should_i_do_with_it/%26psig%3DAOvVaw3ftYzhqi4K8JWgoA6qIozj%26ust%3D1559928550062012&amp;psig=AOvVaw3ftYzhqi4K8JWgoA6qIozj&amp;ust=1559928550062012" TargetMode="External"/><Relationship Id="rId4" Type="http://schemas.openxmlformats.org/officeDocument/2006/relationships/hyperlink" Target="https://www.google.com/url?sa=i&amp;rct=j&amp;q=&amp;esrc=s&amp;source=images&amp;cd=&amp;ved=2ahUKEwj124Tcr9XiAhVIsp4KHes0Dt0QjRx6BAgBEAU&amp;url=https://www.sciencedirect.com/topics/medicine-and-dentistry/dental-trauma&amp;psig=AOvVaw3ra4Vj2Tc482Xe_jZNxh_Z&amp;ust=1559926576616486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com/url?sa=i&amp;rct=j&amp;q=&amp;esrc=s&amp;source=images&amp;cd=&amp;ved=2ahUKEwibgrPAuNXiAhWkKH0KHbp-AkEQjRx6BAgBEAU&amp;url=https://www.slideshare.net/fahimehvaziri5/dental-trauma-to-primary-teeth&amp;psig=AOvVaw0lOI3HCY_iy4pPlDYlMfWo&amp;ust=15599306049025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ved=2ahUKEwif0drrudXiAhVOHjQIHUV5AVYQjRx6BAgBEAU&amp;url=https://bda.org/childprotection/Recognising/Pages/Physical.aspx&amp;psig=AOvVaw2Ybq5k6pCXVyGeozsXAydr&amp;ust=1559930926892327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2ahUKEwjngbSRudXiAhVTLX0KHQREAtQQjRx6BAgBEAU&amp;url=http://www.google.com/url?sa%3Di%26rct%3Dj%26q%3D%26esrc%3Ds%26source%3Dimages%26cd%3D%26ved%3D2ahUKEwj0t6yOudXiAhWUHTQIHeKhBicQjRx6BAgBEAU%26url%3Dhttp://www.peoriappd.com/pediatric-dentistry-conditions-and-treatments-peoria-az.html%26psig%3DAOvVaw0lOI3HCY_iy4pPlDYlMfWo%26ust%3D1559930604902540&amp;psig=AOvVaw0lOI3HCY_iy4pPlDYlMfWo&amp;ust=155993060490254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s://www.google.com/url?sa=i&amp;rct=j&amp;q=&amp;esrc=s&amp;source=images&amp;cd=&amp;ved=2ahUKEwi1iYupu9XiAhXyN30KHXXEDIcQjRx6BAgBEAU&amp;url=https://www.nwaustinfamilydentistry.com/general-dentistry/mouth-guards/&amp;psig=AOvVaw2pDOZgqWahzliw2vfpUcKe&amp;ust=15599312393498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rMFQUVytgyw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com/url?sa=i&amp;rct=j&amp;q=&amp;esrc=s&amp;source=images&amp;cd=&amp;ved=2ahUKEwjo-eDLu9XiAhUPt54KHe-lCE4QjRx6BAgBEAU&amp;url=https://www.academy.com/shop/pdp/rawlings-youth-coolflo-baseball-helmet-with-face-guard&amp;psig=AOvVaw15SQ4czpHXoRhJyjGJEbDl&amp;ust=15599314228909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018108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What’s Crackin’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6400800" cy="1473200"/>
          </a:xfrm>
        </p:spPr>
        <p:txBody>
          <a:bodyPr>
            <a:normAutofit/>
          </a:bodyPr>
          <a:lstStyle/>
          <a:p>
            <a:r>
              <a:rPr lang="en-US" dirty="0" smtClean="0"/>
              <a:t>Common Dental Injuries and Problems</a:t>
            </a:r>
          </a:p>
          <a:p>
            <a:endParaRPr lang="en-US" dirty="0"/>
          </a:p>
          <a:p>
            <a:r>
              <a:rPr lang="en-US" dirty="0" smtClean="0"/>
              <a:t>By: </a:t>
            </a:r>
            <a:r>
              <a:rPr lang="en-US" smtClean="0"/>
              <a:t>Sally </a:t>
            </a:r>
            <a:r>
              <a:rPr lang="en-US" smtClean="0"/>
              <a:t>Wiedeman, </a:t>
            </a:r>
            <a:r>
              <a:rPr lang="en-US" dirty="0" smtClean="0"/>
              <a:t>EPDH, MBA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685800"/>
            <a:ext cx="3333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irc_mi" descr="Image result for hockey team missing teeth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81" y="2674938"/>
            <a:ext cx="4580375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791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7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Dental Trauma (injury): refers to trauma or injury to teeth, gums, and/or soft tissue (lips, cheek, tongue) </a:t>
            </a:r>
          </a:p>
          <a:p>
            <a:r>
              <a:rPr lang="en-US" dirty="0"/>
              <a:t>5</a:t>
            </a:r>
            <a:r>
              <a:rPr lang="en-US" dirty="0" smtClean="0"/>
              <a:t> classifications: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ooth and/or root injuries</a:t>
            </a:r>
          </a:p>
          <a:p>
            <a:pPr lvl="1"/>
            <a:r>
              <a:rPr lang="en-US" dirty="0" smtClean="0"/>
              <a:t>Periodontal (gum) injuries</a:t>
            </a:r>
          </a:p>
          <a:p>
            <a:pPr lvl="1"/>
            <a:r>
              <a:rPr lang="en-US" dirty="0" smtClean="0"/>
              <a:t>Injuries to supporting bone</a:t>
            </a:r>
          </a:p>
          <a:p>
            <a:pPr lvl="1"/>
            <a:r>
              <a:rPr lang="en-US" dirty="0" smtClean="0"/>
              <a:t>Soft tissue laceration</a:t>
            </a:r>
          </a:p>
          <a:p>
            <a:pPr lvl="1"/>
            <a:r>
              <a:rPr lang="en-US" dirty="0" smtClean="0"/>
              <a:t>Primary teeth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dental injury?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54" y="5867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4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90800"/>
            <a:ext cx="7408333" cy="3450696"/>
          </a:xfrm>
        </p:spPr>
        <p:txBody>
          <a:bodyPr/>
          <a:lstStyle/>
          <a:p>
            <a:r>
              <a:rPr lang="en-US" dirty="0" smtClean="0"/>
              <a:t>Falling</a:t>
            </a:r>
          </a:p>
          <a:p>
            <a:r>
              <a:rPr lang="en-US" dirty="0" smtClean="0"/>
              <a:t>Running into something</a:t>
            </a:r>
          </a:p>
          <a:p>
            <a:r>
              <a:rPr lang="en-US" dirty="0" smtClean="0"/>
              <a:t>Being hit with an object</a:t>
            </a:r>
          </a:p>
          <a:p>
            <a:r>
              <a:rPr lang="en-US" dirty="0" smtClean="0"/>
              <a:t>Crashing on a bike</a:t>
            </a:r>
          </a:p>
          <a:p>
            <a:r>
              <a:rPr lang="en-US" dirty="0" smtClean="0"/>
              <a:t>Car accident</a:t>
            </a:r>
          </a:p>
          <a:p>
            <a:r>
              <a:rPr lang="en-US" dirty="0" smtClean="0"/>
              <a:t>Biting/Grinding/Clinching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pic>
        <p:nvPicPr>
          <p:cNvPr id="1026" name="Picture 2" descr="Image result for person running into somethi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8333"/>
          <a:stretch/>
        </p:blipFill>
        <p:spPr bwMode="auto">
          <a:xfrm>
            <a:off x="4800600" y="2743200"/>
            <a:ext cx="342537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28" y="5791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9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or Root Injuries</a:t>
            </a:r>
            <a:endParaRPr lang="en-US" dirty="0"/>
          </a:p>
        </p:txBody>
      </p:sp>
      <p:pic>
        <p:nvPicPr>
          <p:cNvPr id="5" name="Content Placeholder 4" descr="See the source ima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199"/>
            <a:ext cx="2505042" cy="155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e the source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774" b="1108"/>
          <a:stretch/>
        </p:blipFill>
        <p:spPr bwMode="auto">
          <a:xfrm>
            <a:off x="685800" y="4267200"/>
            <a:ext cx="2610803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See the source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199"/>
            <a:ext cx="251460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ee the source imag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21277" r="30662" b="25531"/>
          <a:stretch/>
        </p:blipFill>
        <p:spPr bwMode="auto">
          <a:xfrm>
            <a:off x="3940629" y="4523014"/>
            <a:ext cx="1190625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rc_mi" descr="Image result for tooth root fracture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61139"/>
            <a:ext cx="325691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71" y="6330553"/>
            <a:ext cx="344488" cy="44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Injuries</a:t>
            </a:r>
            <a:endParaRPr lang="en-US" dirty="0"/>
          </a:p>
        </p:txBody>
      </p:sp>
      <p:pic>
        <p:nvPicPr>
          <p:cNvPr id="5" name="irc_mi" descr="Related image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59504"/>
            <a:ext cx="32004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periodontal injuries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36371"/>
            <a:ext cx="3226027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6206785" y="4127046"/>
            <a:ext cx="914400" cy="476250"/>
          </a:xfrm>
          <a:prstGeom prst="ellipse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rc_mi" descr="Image result for periodontal injuries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3" y="4861490"/>
            <a:ext cx="3505200" cy="185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44493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Bone Injuries</a:t>
            </a:r>
            <a:endParaRPr lang="en-US" dirty="0"/>
          </a:p>
        </p:txBody>
      </p:sp>
      <p:pic>
        <p:nvPicPr>
          <p:cNvPr id="5" name="irc_mi" descr="Related image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857191" cy="254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lated image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21431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25305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 action="ppaction://hlinksldjump"/>
              </a:rPr>
              <a:t>https://images.app.goo.gl/hQpXQqsmzQRXVPo87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95975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Injuries</a:t>
            </a:r>
            <a:endParaRPr lang="en-US" dirty="0"/>
          </a:p>
        </p:txBody>
      </p:sp>
      <p:pic>
        <p:nvPicPr>
          <p:cNvPr id="5" name="irc_mi" descr="Image result for soft tissue mouth injury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852638" cy="185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soft tissue mouth injury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72001"/>
            <a:ext cx="2871786" cy="18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Related image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90094"/>
            <a:ext cx="28479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Image result for tongue injury">
            <a:hlinkClick r:id="rId8" tgtFrame="&quot;_blank&quot;"/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9" r="18590"/>
          <a:stretch/>
        </p:blipFill>
        <p:spPr bwMode="auto">
          <a:xfrm>
            <a:off x="3886200" y="4550230"/>
            <a:ext cx="2385060" cy="1969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rc_mi" descr="Related image">
            <a:hlinkClick r:id="rId10" tgtFrame="&quot;_blank&quot;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35" y="2991872"/>
            <a:ext cx="190563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 rot="5400000">
            <a:off x="7360352" y="3971244"/>
            <a:ext cx="914400" cy="476250"/>
          </a:xfrm>
          <a:prstGeom prst="ellipse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Tooth Injuries</a:t>
            </a:r>
            <a:endParaRPr lang="en-US" dirty="0"/>
          </a:p>
        </p:txBody>
      </p:sp>
      <p:pic>
        <p:nvPicPr>
          <p:cNvPr id="5" name="irc_mi" descr="Image result for primary tooth trauma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5556" r="55081" b="52351"/>
          <a:stretch/>
        </p:blipFill>
        <p:spPr bwMode="auto">
          <a:xfrm>
            <a:off x="3810000" y="3002157"/>
            <a:ext cx="2774847" cy="1996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rc_mi" descr="Image result for primary tooth trauma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4" t="25252" r="2540" b="24630"/>
          <a:stretch/>
        </p:blipFill>
        <p:spPr bwMode="auto">
          <a:xfrm>
            <a:off x="6934200" y="2895600"/>
            <a:ext cx="2057401" cy="2209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9" y="2153670"/>
            <a:ext cx="3118714" cy="20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rc_mi" descr="Image result for primary tooth trauma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9" y="4648200"/>
            <a:ext cx="3118713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97" y="5867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4933" y="2476234"/>
            <a:ext cx="7408333" cy="3450696"/>
          </a:xfrm>
        </p:spPr>
        <p:txBody>
          <a:bodyPr/>
          <a:lstStyle/>
          <a:p>
            <a:r>
              <a:rPr lang="en-US" dirty="0" smtClean="0"/>
              <a:t>Mouth Guards</a:t>
            </a:r>
          </a:p>
          <a:p>
            <a:r>
              <a:rPr lang="en-US" smtClean="0"/>
              <a:t>Face Mask/Helmet</a:t>
            </a:r>
            <a:endParaRPr lang="en-US" dirty="0" smtClean="0"/>
          </a:p>
          <a:p>
            <a:r>
              <a:rPr lang="en-US" dirty="0" smtClean="0"/>
              <a:t>Being aware of your surroundings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pic>
        <p:nvPicPr>
          <p:cNvPr id="5" name="irc_mi" descr="Image result for mouth guard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5791" r="11969" b="11969"/>
          <a:stretch/>
        </p:blipFill>
        <p:spPr bwMode="auto">
          <a:xfrm>
            <a:off x="3581400" y="5114925"/>
            <a:ext cx="2066925" cy="1352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rc_mi" descr="Image result for face guard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62537"/>
            <a:ext cx="1685925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2000" y="4542267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www.youtube.com/watch?v=rMFQUVytgyw</a:t>
            </a:r>
            <a:endParaRPr lang="en-US" dirty="0"/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2" y="5105399"/>
            <a:ext cx="182157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23063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373</TotalTime>
  <Words>115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What’s Crackin’</vt:lpstr>
      <vt:lpstr>What is a dental injury?</vt:lpstr>
      <vt:lpstr>Causes</vt:lpstr>
      <vt:lpstr>Tooth or Root Injuries</vt:lpstr>
      <vt:lpstr>Periodontal Injuries</vt:lpstr>
      <vt:lpstr>Supporting Bone Injuries</vt:lpstr>
      <vt:lpstr>Soft Tissue Injuries</vt:lpstr>
      <vt:lpstr>Primary Tooth Injuries</vt:lpstr>
      <vt:lpstr>Prevention</vt:lpstr>
      <vt:lpstr>Questions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Crackin’</dc:title>
  <dc:creator>Sally Beach</dc:creator>
  <cp:lastModifiedBy>Sally Beach</cp:lastModifiedBy>
  <cp:revision>24</cp:revision>
  <dcterms:created xsi:type="dcterms:W3CDTF">2019-06-05T23:31:24Z</dcterms:created>
  <dcterms:modified xsi:type="dcterms:W3CDTF">2020-07-23T15:27:52Z</dcterms:modified>
</cp:coreProperties>
</file>