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6162C65-7984-4792-8487-EDD93867E6E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0D2A41B-CEE0-47C9-B025-BEAE5BBB27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/url?sa=i&amp;rct=j&amp;q=&amp;esrc=s&amp;source=images&amp;cd=&amp;cad=rja&amp;uact=8&amp;ved=0ahUKEwjInvq5svHNAhVO8WMKHROXB_IQjRwIBw&amp;url=http://forum.webuser.co.uk/showthread.php?p%3D1143309&amp;psig=AFQjCNGusbkgnSK9KxlIY7a4hYyGYLHt8g&amp;ust=14685320690328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Importance of routine oral hygiene care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that smell?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486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By: Sally </a:t>
            </a:r>
            <a:r>
              <a:rPr lang="en-US" smtClean="0">
                <a:solidFill>
                  <a:schemeClr val="bg1"/>
                </a:solidFill>
              </a:rPr>
              <a:t>Wiedeman</a:t>
            </a:r>
            <a:r>
              <a:rPr lang="en-US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EPDH, MBA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7714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7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Atherosclerosis</a:t>
            </a:r>
          </a:p>
          <a:p>
            <a:pPr lvl="1"/>
            <a:r>
              <a:rPr lang="en-US" dirty="0" smtClean="0"/>
              <a:t>High levels of bacteria in the mouth can lead to clogged carotid arteries and stroke</a:t>
            </a:r>
            <a:endParaRPr lang="en-US" dirty="0"/>
          </a:p>
          <a:p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2 times more like to develop heart disease and arterial narrowing</a:t>
            </a:r>
          </a:p>
          <a:p>
            <a:pPr lvl="2"/>
            <a:r>
              <a:rPr lang="en-US" dirty="0" smtClean="0"/>
              <a:t>Plaque and bacteria enter the bloodstream through the gums</a:t>
            </a:r>
            <a:endParaRPr lang="en-US" dirty="0"/>
          </a:p>
          <a:p>
            <a:r>
              <a:rPr lang="en-US" dirty="0" smtClean="0"/>
              <a:t>Respiratory problems</a:t>
            </a:r>
          </a:p>
          <a:p>
            <a:pPr lvl="1"/>
            <a:r>
              <a:rPr lang="en-US" dirty="0" smtClean="0"/>
              <a:t>Bacteria from periodontal disease travels through the bloodstream to the lungs which can aggravate the respiratory system</a:t>
            </a:r>
          </a:p>
          <a:p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95% of US adults with diabetes have periodontal disease</a:t>
            </a:r>
          </a:p>
          <a:p>
            <a:pPr lvl="1"/>
            <a:r>
              <a:rPr lang="en-US" dirty="0" smtClean="0"/>
              <a:t>1/3 have advanced periodontal disease that has lead to tooth loss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systemic link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2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381000" cy="49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dental exams and cleanings can prevent or significantly reduce bacterial infections that cause these problems</a:t>
            </a:r>
          </a:p>
          <a:p>
            <a:pPr lvl="1"/>
            <a:r>
              <a:rPr lang="en-US" dirty="0" smtClean="0"/>
              <a:t>Improves oral health</a:t>
            </a:r>
          </a:p>
          <a:p>
            <a:pPr lvl="1"/>
            <a:r>
              <a:rPr lang="en-US" dirty="0" smtClean="0"/>
              <a:t>Reduce or eliminate oral pain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need for </a:t>
            </a:r>
            <a:r>
              <a:rPr lang="en-US" dirty="0" smtClean="0"/>
              <a:t>extractions</a:t>
            </a:r>
          </a:p>
          <a:p>
            <a:pPr lvl="1"/>
            <a:r>
              <a:rPr lang="en-US" dirty="0" smtClean="0"/>
              <a:t>Reduce risk of heart attack, stroke and cancer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Opportunity to educate patients on oral hygiene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these mean for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719263"/>
            <a:ext cx="44069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667000"/>
            <a:ext cx="28384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2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plaque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32194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sticky film that builds up on teeth</a:t>
            </a:r>
          </a:p>
          <a:p>
            <a:pPr lvl="1"/>
            <a:r>
              <a:rPr lang="en-US" dirty="0" smtClean="0"/>
              <a:t>Contains millions of bacteria</a:t>
            </a:r>
          </a:p>
          <a:p>
            <a:pPr lvl="1"/>
            <a:r>
              <a:rPr lang="en-US" dirty="0" smtClean="0"/>
              <a:t>Can cause decay or gum disease if left untreated</a:t>
            </a:r>
          </a:p>
          <a:p>
            <a:pPr lvl="1"/>
            <a:r>
              <a:rPr lang="en-US" dirty="0" smtClean="0"/>
              <a:t>Requires proper brushing and flossing to remove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of hardened dental plaque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be removed with brushing or flossing, requires the use of dental </a:t>
            </a:r>
            <a:r>
              <a:rPr lang="en-US" dirty="0" smtClean="0"/>
              <a:t>instruments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or </a:t>
            </a:r>
            <a:r>
              <a:rPr lang="en-US" dirty="0" err="1" smtClean="0"/>
              <a:t>tartAr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65437"/>
            <a:ext cx="2882900" cy="1579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10356"/>
            <a:ext cx="2832439" cy="1982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39" y="2865437"/>
            <a:ext cx="2725737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40971" y="1676400"/>
            <a:ext cx="67874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What happens when plaque and calculus are left on the teeth?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8" name="irc_mi" descr="http://i1071.photobucket.com/albums/u506/george7371/question_mark_serious_thinker_500_clr_5562_zps9600210f%201_zpse072ywsw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23" y="4343400"/>
            <a:ext cx="2918906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0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nflammation </a:t>
            </a:r>
            <a:r>
              <a:rPr lang="en-US" dirty="0"/>
              <a:t>of the </a:t>
            </a:r>
            <a:r>
              <a:rPr lang="en-US" dirty="0" smtClean="0"/>
              <a:t>gums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Gingivitis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5908"/>
            <a:ext cx="2895600" cy="1925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51032"/>
            <a:ext cx="3078163" cy="2047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50458"/>
            <a:ext cx="3057525" cy="2036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657" y="423657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418112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67881" y="44212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MODERATE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2286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6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+mj-lt"/>
                <a:ea typeface="Calibri"/>
                <a:cs typeface="Times New Roman"/>
              </a:rPr>
              <a:t>Gums </a:t>
            </a:r>
            <a:r>
              <a:rPr lang="en-US" dirty="0">
                <a:latin typeface="+mj-lt"/>
                <a:ea typeface="Calibri"/>
                <a:cs typeface="Times New Roman"/>
              </a:rPr>
              <a:t>move away from the crowns of the tooth and expose root of the tooth </a:t>
            </a:r>
            <a:endParaRPr lang="en-US" dirty="0" smtClean="0">
              <a:latin typeface="+mj-lt"/>
              <a:ea typeface="Calibri"/>
              <a:cs typeface="Times New Roman"/>
            </a:endParaRPr>
          </a:p>
          <a:p>
            <a:pPr marL="274320" lvl="1">
              <a:spcBef>
                <a:spcPts val="0"/>
              </a:spcBef>
            </a:pPr>
            <a:r>
              <a:rPr lang="en-US" dirty="0" smtClean="0">
                <a:latin typeface="+mj-lt"/>
                <a:ea typeface="Calibri"/>
                <a:cs typeface="Times New Roman"/>
              </a:rPr>
              <a:t>more </a:t>
            </a:r>
            <a:r>
              <a:rPr lang="en-US" dirty="0">
                <a:latin typeface="+mj-lt"/>
                <a:ea typeface="Calibri"/>
                <a:cs typeface="Times New Roman"/>
              </a:rPr>
              <a:t>susceptible to decay and </a:t>
            </a:r>
            <a:r>
              <a:rPr lang="en-US" dirty="0" smtClean="0">
                <a:latin typeface="+mj-lt"/>
                <a:ea typeface="Calibri"/>
                <a:cs typeface="Times New Roman"/>
              </a:rPr>
              <a:t>sensitivity</a:t>
            </a:r>
            <a:endParaRPr lang="en-US" dirty="0">
              <a:latin typeface="+mj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  <a:ea typeface="Calibri"/>
                <a:cs typeface="Times New Roman"/>
              </a:rPr>
              <a:t>Recession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10210"/>
            <a:ext cx="3276600" cy="2187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10210"/>
            <a:ext cx="3445917" cy="214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834129"/>
          </a:xfrm>
        </p:spPr>
        <p:txBody>
          <a:bodyPr>
            <a:normAutofit/>
          </a:bodyPr>
          <a:lstStyle/>
          <a:p>
            <a:r>
              <a:rPr lang="en-US" dirty="0" smtClean="0"/>
              <a:t>Infection </a:t>
            </a:r>
            <a:r>
              <a:rPr lang="en-US" dirty="0"/>
              <a:t>in the </a:t>
            </a:r>
            <a:r>
              <a:rPr lang="en-US" dirty="0" smtClean="0"/>
              <a:t>gums</a:t>
            </a:r>
          </a:p>
          <a:p>
            <a:pPr lvl="1"/>
            <a:r>
              <a:rPr lang="en-US" dirty="0" smtClean="0"/>
              <a:t>causes bleeding</a:t>
            </a:r>
          </a:p>
          <a:p>
            <a:pPr lvl="1"/>
            <a:r>
              <a:rPr lang="en-US" dirty="0" smtClean="0"/>
              <a:t>swelling </a:t>
            </a:r>
          </a:p>
          <a:p>
            <a:pPr lvl="1"/>
            <a:r>
              <a:rPr lang="en-US" dirty="0" smtClean="0"/>
              <a:t>bone loss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  <a:ea typeface="Calibri"/>
                <a:cs typeface="Times New Roman"/>
              </a:rPr>
              <a:t>Periodontal or Gum </a:t>
            </a:r>
            <a:r>
              <a:rPr lang="en-US" dirty="0">
                <a:latin typeface="Franklin Gothic Medium" panose="020B0603020102020204" pitchFamily="34" charset="0"/>
                <a:ea typeface="Calibri"/>
                <a:cs typeface="Times New Roman"/>
              </a:rPr>
              <a:t>Disease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096000" cy="3171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0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Untreated can lead to other systemic problems</a:t>
            </a:r>
          </a:p>
          <a:p>
            <a:r>
              <a:rPr lang="en-US" dirty="0"/>
              <a:t>Many people don't know they have gum disease. This is why it is important to see your dental team regularly for cleanings and checkups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  <a:ea typeface="Calibri"/>
                <a:cs typeface="Times New Roman"/>
              </a:rPr>
              <a:t>Periodontal or Gum Disease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6" y="3690257"/>
            <a:ext cx="8534060" cy="23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0" y="2286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4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systemic link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90693"/>
            <a:ext cx="3886200" cy="498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1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561</TotalTime>
  <Words>298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What’s that smell?</vt:lpstr>
      <vt:lpstr>plaque</vt:lpstr>
      <vt:lpstr>Calculus or tartAr</vt:lpstr>
      <vt:lpstr>PowerPoint Presentation</vt:lpstr>
      <vt:lpstr>Gingivitis</vt:lpstr>
      <vt:lpstr>Recession</vt:lpstr>
      <vt:lpstr>Periodontal or Gum Disease</vt:lpstr>
      <vt:lpstr>Periodontal or Gum Disease</vt:lpstr>
      <vt:lpstr>Oral systemic link</vt:lpstr>
      <vt:lpstr>Oral systemic link</vt:lpstr>
      <vt:lpstr>What does these mean for patients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brush or not to Brush?</dc:title>
  <dc:creator>Sally Beach</dc:creator>
  <cp:lastModifiedBy>Sally Beach</cp:lastModifiedBy>
  <cp:revision>20</cp:revision>
  <dcterms:created xsi:type="dcterms:W3CDTF">2016-07-13T21:11:33Z</dcterms:created>
  <dcterms:modified xsi:type="dcterms:W3CDTF">2020-07-23T15:23:26Z</dcterms:modified>
</cp:coreProperties>
</file>