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9" r:id="rId4"/>
    <p:sldId id="270" r:id="rId5"/>
    <p:sldId id="260" r:id="rId6"/>
    <p:sldId id="258" r:id="rId7"/>
    <p:sldId id="259" r:id="rId8"/>
    <p:sldId id="261" r:id="rId9"/>
    <p:sldId id="262" r:id="rId10"/>
    <p:sldId id="266" r:id="rId11"/>
    <p:sldId id="267" r:id="rId12"/>
    <p:sldId id="263" r:id="rId13"/>
    <p:sldId id="268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F60A"/>
    <a:srgbClr val="D01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B3F0-5B11-430E-A94B-2F2355348C7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32A869-1BD7-4AFE-B332-EC563D5521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B3F0-5B11-430E-A94B-2F2355348C7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A869-1BD7-4AFE-B332-EC563D552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B3F0-5B11-430E-A94B-2F2355348C7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A869-1BD7-4AFE-B332-EC563D552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B3F0-5B11-430E-A94B-2F2355348C7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A869-1BD7-4AFE-B332-EC563D552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B3F0-5B11-430E-A94B-2F2355348C7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A869-1BD7-4AFE-B332-EC563D552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B3F0-5B11-430E-A94B-2F2355348C7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A869-1BD7-4AFE-B332-EC563D5521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B3F0-5B11-430E-A94B-2F2355348C7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A869-1BD7-4AFE-B332-EC563D5521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B3F0-5B11-430E-A94B-2F2355348C7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A869-1BD7-4AFE-B332-EC563D552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B3F0-5B11-430E-A94B-2F2355348C7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A869-1BD7-4AFE-B332-EC563D552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B3F0-5B11-430E-A94B-2F2355348C7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A869-1BD7-4AFE-B332-EC563D552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B3F0-5B11-430E-A94B-2F2355348C7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A869-1BD7-4AFE-B332-EC563D5521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5B9B3F0-5B11-430E-A94B-2F2355348C7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F32A869-1BD7-4AFE-B332-EC563D5521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2379"/>
            <a:ext cx="7315200" cy="1299625"/>
          </a:xfrm>
        </p:spPr>
        <p:txBody>
          <a:bodyPr>
            <a:normAutofit/>
          </a:bodyPr>
          <a:lstStyle/>
          <a:p>
            <a:r>
              <a:rPr lang="en-US" sz="6600" dirty="0"/>
              <a:t>What did you say?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876800"/>
            <a:ext cx="7315200" cy="114463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Breaking down dental lingo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7629" y="615082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By: Sally </a:t>
            </a:r>
            <a:r>
              <a:rPr lang="en-US"/>
              <a:t>Wiedeman, </a:t>
            </a:r>
            <a:r>
              <a:rPr lang="en-US" dirty="0"/>
              <a:t>EPDH, MBA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3" y="1981200"/>
            <a:ext cx="326203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113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3264"/>
            <a:ext cx="7315200" cy="1154097"/>
          </a:xfrm>
        </p:spPr>
        <p:txBody>
          <a:bodyPr/>
          <a:lstStyle/>
          <a:p>
            <a:r>
              <a:rPr lang="en-US" dirty="0"/>
              <a:t>Restorations-Fixed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98"/>
          <a:stretch/>
        </p:blipFill>
        <p:spPr bwMode="auto">
          <a:xfrm>
            <a:off x="1600200" y="1827468"/>
            <a:ext cx="2672839" cy="139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4119" y="282603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Alloy/Amalgam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12862" r="4842" b="13683"/>
          <a:stretch/>
        </p:blipFill>
        <p:spPr bwMode="auto">
          <a:xfrm>
            <a:off x="420687" y="3800931"/>
            <a:ext cx="4461951" cy="272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64847"/>
            <a:ext cx="3208329" cy="31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56041" y="6396026"/>
            <a:ext cx="1153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Natural Tooth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74"/>
          <a:stretch/>
        </p:blipFill>
        <p:spPr bwMode="auto">
          <a:xfrm>
            <a:off x="5116286" y="1816582"/>
            <a:ext cx="2676525" cy="139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62600" y="281402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Composite/Resin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9496">
            <a:off x="5834234" y="5506349"/>
            <a:ext cx="5365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331">
            <a:off x="6781125" y="5520364"/>
            <a:ext cx="560813" cy="93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9600" y="3800931"/>
            <a:ext cx="1143000" cy="237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1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3264"/>
            <a:ext cx="7315200" cy="1154097"/>
          </a:xfrm>
        </p:spPr>
        <p:txBody>
          <a:bodyPr/>
          <a:lstStyle/>
          <a:p>
            <a:r>
              <a:rPr lang="en-US" dirty="0"/>
              <a:t>Restorations-Fixed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6771" r="3550" b="25652"/>
          <a:stretch/>
        </p:blipFill>
        <p:spPr bwMode="auto">
          <a:xfrm>
            <a:off x="533400" y="1844578"/>
            <a:ext cx="4367552" cy="148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 rot="909905">
            <a:off x="1295400" y="2394855"/>
            <a:ext cx="457200" cy="87085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40473" y="2388314"/>
            <a:ext cx="259329" cy="3929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33800" y="1905000"/>
            <a:ext cx="518659" cy="44521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83835" y="3309257"/>
            <a:ext cx="1080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Implant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10441" y="2852052"/>
            <a:ext cx="135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Abutment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19107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Crown  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38599" y="5600154"/>
            <a:ext cx="1121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Implant retained denture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t="8061" b="11055"/>
          <a:stretch/>
        </p:blipFill>
        <p:spPr bwMode="auto">
          <a:xfrm>
            <a:off x="6324600" y="1806675"/>
            <a:ext cx="2210514" cy="148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064" y="3667703"/>
            <a:ext cx="2382284" cy="142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72199" y="3325035"/>
            <a:ext cx="2688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Implant retained bridge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54184" y="4788674"/>
            <a:ext cx="1580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Healing cap</a:t>
            </a:r>
          </a:p>
        </p:txBody>
      </p:sp>
      <p:sp>
        <p:nvSpPr>
          <p:cNvPr id="21" name="Oval 20"/>
          <p:cNvSpPr/>
          <p:nvPr/>
        </p:nvSpPr>
        <p:spPr>
          <a:xfrm>
            <a:off x="4252459" y="4363253"/>
            <a:ext cx="648493" cy="477054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59" y="4986632"/>
            <a:ext cx="3072668" cy="184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074613"/>
            <a:ext cx="3143250" cy="17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eft Arrow 21"/>
          <p:cNvSpPr/>
          <p:nvPr/>
        </p:nvSpPr>
        <p:spPr>
          <a:xfrm>
            <a:off x="3352801" y="5791201"/>
            <a:ext cx="691508" cy="524200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121778" y="5791201"/>
            <a:ext cx="707570" cy="5242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96200" y="5321018"/>
            <a:ext cx="533400" cy="470183"/>
          </a:xfrm>
          <a:prstGeom prst="ellipse">
            <a:avLst/>
          </a:prstGeom>
          <a:noFill/>
          <a:ln w="349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045257" y="4986633"/>
            <a:ext cx="109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Screw hole</a:t>
            </a:r>
          </a:p>
        </p:txBody>
      </p:sp>
    </p:spTree>
    <p:extLst>
      <p:ext uri="{BB962C8B-B14F-4D97-AF65-F5344CB8AC3E}">
        <p14:creationId xmlns:p14="http://schemas.microsoft.com/office/powerpoint/2010/main" val="371345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2379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/>
              <a:t>Removable Appliances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7" y="1905000"/>
            <a:ext cx="8534400" cy="4495800"/>
          </a:xfrm>
        </p:spPr>
        <p:txBody>
          <a:bodyPr/>
          <a:lstStyle/>
          <a:p>
            <a:r>
              <a:rPr lang="en-US" b="1" dirty="0"/>
              <a:t>Dental appliance that can be taken in and out of the mouth</a:t>
            </a:r>
          </a:p>
          <a:p>
            <a:pPr lvl="1"/>
            <a:r>
              <a:rPr lang="en-US" dirty="0"/>
              <a:t>Dentures-standard or implant overdenture </a:t>
            </a:r>
          </a:p>
          <a:p>
            <a:pPr lvl="1"/>
            <a:r>
              <a:rPr lang="en-US" dirty="0"/>
              <a:t>Partial Dentures</a:t>
            </a:r>
          </a:p>
          <a:p>
            <a:pPr lvl="1"/>
            <a:r>
              <a:rPr lang="en-US" dirty="0"/>
              <a:t>Night guards </a:t>
            </a:r>
          </a:p>
          <a:p>
            <a:pPr lvl="1"/>
            <a:r>
              <a:rPr lang="en-US" dirty="0"/>
              <a:t>Athlete mouth guards</a:t>
            </a:r>
          </a:p>
          <a:p>
            <a:pPr lvl="1"/>
            <a:r>
              <a:rPr lang="en-US" dirty="0"/>
              <a:t>Orthodontic retainers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71" y="3995736"/>
            <a:ext cx="20732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22129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25781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5165802"/>
            <a:ext cx="267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Orthodontic retainer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422899"/>
            <a:ext cx="206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Night guard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542289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Athletic mouth guard</a:t>
            </a:r>
          </a:p>
        </p:txBody>
      </p:sp>
    </p:spTree>
    <p:extLst>
      <p:ext uri="{BB962C8B-B14F-4D97-AF65-F5344CB8AC3E}">
        <p14:creationId xmlns:p14="http://schemas.microsoft.com/office/powerpoint/2010/main" val="784020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1" y="389738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/>
              <a:t>Removable Appliances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13008" r="52857" b="13008"/>
          <a:stretch/>
        </p:blipFill>
        <p:spPr bwMode="auto">
          <a:xfrm>
            <a:off x="228600" y="5030379"/>
            <a:ext cx="2514599" cy="17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6" b="24223"/>
          <a:stretch/>
        </p:blipFill>
        <p:spPr bwMode="auto">
          <a:xfrm>
            <a:off x="2971800" y="5228286"/>
            <a:ext cx="2971800" cy="156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78" y="5060226"/>
            <a:ext cx="2790622" cy="170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0" y="1676400"/>
            <a:ext cx="3460730" cy="201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65514"/>
            <a:ext cx="3127375" cy="202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369173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Traditional dentures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369173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Implant overdenture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687" y="4572000"/>
            <a:ext cx="232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Metal frame partial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472355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Acrylic partial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4634195"/>
            <a:ext cx="308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Acrylic w/metal clasp partial</a:t>
            </a:r>
          </a:p>
        </p:txBody>
      </p:sp>
    </p:spTree>
    <p:extLst>
      <p:ext uri="{BB962C8B-B14F-4D97-AF65-F5344CB8AC3E}">
        <p14:creationId xmlns:p14="http://schemas.microsoft.com/office/powerpoint/2010/main" val="370513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7086"/>
            <a:ext cx="7315200" cy="1154097"/>
          </a:xfrm>
        </p:spPr>
        <p:txBody>
          <a:bodyPr/>
          <a:lstStyle/>
          <a:p>
            <a:r>
              <a:rPr lang="en-US" dirty="0"/>
              <a:t>Game Time!!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5344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is the name for a tooth colored filling?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Composite or resin</a:t>
            </a:r>
          </a:p>
          <a:p>
            <a:r>
              <a:rPr lang="en-US" dirty="0"/>
              <a:t>What is another name for the roof of your mouth?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Palate</a:t>
            </a:r>
          </a:p>
          <a:p>
            <a:r>
              <a:rPr lang="en-US" dirty="0"/>
              <a:t>What part of the tooth acts as an anchor?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Root</a:t>
            </a:r>
          </a:p>
          <a:p>
            <a:r>
              <a:rPr lang="en-US" dirty="0"/>
              <a:t>If the pulp is exposed </a:t>
            </a:r>
            <a:r>
              <a:rPr lang="en-US"/>
              <a:t>or dies, </a:t>
            </a:r>
            <a:r>
              <a:rPr lang="en-US" dirty="0"/>
              <a:t>what procedure can be done to make it better?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Root Canal</a:t>
            </a:r>
          </a:p>
          <a:p>
            <a:r>
              <a:rPr lang="en-US" dirty="0"/>
              <a:t>What surface of the tooth is toward the midline?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Mesial</a:t>
            </a:r>
          </a:p>
          <a:p>
            <a:r>
              <a:rPr lang="en-US" dirty="0"/>
              <a:t>Compromised jaw movement and pain could be a sign of?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TMD-Temporal Mandibular Dysfunction</a:t>
            </a:r>
          </a:p>
          <a:p>
            <a:r>
              <a:rPr lang="en-US" dirty="0"/>
              <a:t>What are the other terms for Baby and Adult teeth?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Primary and Permanent</a:t>
            </a:r>
          </a:p>
          <a:p>
            <a:r>
              <a:rPr lang="en-US" dirty="0"/>
              <a:t>Are primary/baby teeth identified as numbers or letters?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Letters</a:t>
            </a:r>
          </a:p>
          <a:p>
            <a:pPr marL="320040" lvl="1" indent="0">
              <a:buNone/>
            </a:pPr>
            <a:r>
              <a:rPr lang="en-US" sz="2200" b="1" dirty="0">
                <a:solidFill>
                  <a:srgbClr val="59F60A"/>
                </a:solidFill>
              </a:rPr>
              <a:t>BONUS?</a:t>
            </a:r>
          </a:p>
          <a:p>
            <a:pPr lvl="2"/>
            <a:r>
              <a:rPr lang="en-US" dirty="0"/>
              <a:t>What are the letters?</a:t>
            </a:r>
          </a:p>
          <a:p>
            <a:pPr lvl="3"/>
            <a:r>
              <a:rPr lang="en-US" dirty="0">
                <a:solidFill>
                  <a:schemeClr val="tx2"/>
                </a:solidFill>
              </a:rPr>
              <a:t>A-T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37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15200" cy="1154097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60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75" y="685800"/>
            <a:ext cx="7467600" cy="257008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How many of you have ever been confused by the words used by the dentist or dental staff?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96"/>
          <a:stretch/>
        </p:blipFill>
        <p:spPr bwMode="auto">
          <a:xfrm>
            <a:off x="841375" y="3589409"/>
            <a:ext cx="7540625" cy="303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54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75" y="510607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/>
              <a:t>Dental Anatomy of the 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375" y="1828800"/>
            <a:ext cx="8150225" cy="4495800"/>
          </a:xfrm>
        </p:spPr>
        <p:txBody>
          <a:bodyPr/>
          <a:lstStyle/>
          <a:p>
            <a:r>
              <a:rPr lang="en-US" b="1" dirty="0"/>
              <a:t>Maxillary/Maxilla-</a:t>
            </a:r>
            <a:r>
              <a:rPr lang="en-US" dirty="0"/>
              <a:t>upper jaw</a:t>
            </a:r>
          </a:p>
          <a:p>
            <a:r>
              <a:rPr lang="en-US" b="1" dirty="0"/>
              <a:t>Mandibular/Mandible-</a:t>
            </a:r>
            <a:r>
              <a:rPr lang="en-US" dirty="0"/>
              <a:t>lower jaw</a:t>
            </a:r>
          </a:p>
          <a:p>
            <a:r>
              <a:rPr lang="en-US" b="1" dirty="0"/>
              <a:t>Temporal Mandibular Joint/TMJ-</a:t>
            </a:r>
            <a:r>
              <a:rPr lang="en-US" dirty="0"/>
              <a:t>acts like a hinge to connect your lower jaw to your skull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Temporal Mandibular Dysfunction/TMD-</a:t>
            </a:r>
            <a:r>
              <a:rPr lang="en-US" dirty="0"/>
              <a:t>pain and compromised movement of the joint and surrounding muscles</a:t>
            </a:r>
          </a:p>
          <a:p>
            <a:r>
              <a:rPr lang="en-US" b="1" dirty="0"/>
              <a:t>Midline-</a:t>
            </a:r>
            <a:r>
              <a:rPr lang="en-US" dirty="0"/>
              <a:t>imaginary line that divides the body into right and left side;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for the face and mouth we use the depression on the upper lip below the nose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572000"/>
            <a:ext cx="16764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315200" cy="1154097"/>
          </a:xfrm>
        </p:spPr>
        <p:txBody>
          <a:bodyPr/>
          <a:lstStyle/>
          <a:p>
            <a:r>
              <a:rPr lang="en-US" dirty="0"/>
              <a:t>Anatomy of a Tooth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848600" cy="4495799"/>
          </a:xfrm>
        </p:spPr>
        <p:txBody>
          <a:bodyPr>
            <a:normAutofit/>
          </a:bodyPr>
          <a:lstStyle/>
          <a:p>
            <a:r>
              <a:rPr lang="en-US" b="1" dirty="0"/>
              <a:t>Crown-</a:t>
            </a:r>
            <a:r>
              <a:rPr lang="en-US" dirty="0"/>
              <a:t>portion of the tooth above the gums that we use to bite, tear, and chew with</a:t>
            </a:r>
          </a:p>
          <a:p>
            <a:r>
              <a:rPr lang="en-US" b="1" dirty="0"/>
              <a:t>Ename</a:t>
            </a:r>
            <a:r>
              <a:rPr lang="en-US" dirty="0"/>
              <a:t>l</a:t>
            </a:r>
            <a:r>
              <a:rPr lang="en-US" b="1" dirty="0"/>
              <a:t>-</a:t>
            </a:r>
            <a:r>
              <a:rPr lang="en-US" dirty="0"/>
              <a:t>hard, outer surface layer of teeth that serves to protect against decay</a:t>
            </a:r>
          </a:p>
          <a:p>
            <a:r>
              <a:rPr lang="en-US" b="1" dirty="0"/>
              <a:t>Dentin-</a:t>
            </a:r>
            <a:r>
              <a:rPr lang="en-US" dirty="0"/>
              <a:t>soft, layer under the enamel, that can cause sensitivity when exposed</a:t>
            </a:r>
          </a:p>
          <a:p>
            <a:r>
              <a:rPr lang="en-US" b="1" dirty="0"/>
              <a:t>Root</a:t>
            </a:r>
            <a:r>
              <a:rPr lang="en-US" dirty="0"/>
              <a:t>-lower 2/3 of the tooth buried in the bone, used to anchor the tooth</a:t>
            </a:r>
          </a:p>
          <a:p>
            <a:r>
              <a:rPr lang="en-US" b="1" dirty="0"/>
              <a:t>Tooth Pulp-</a:t>
            </a:r>
            <a:r>
              <a:rPr lang="en-US" dirty="0"/>
              <a:t>located under the dentin layer in a pulp chamber, contains nerves and blood vessels, it is what makes the tooth vital;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when the pulp dies or is exposed a root canal is needed</a:t>
            </a:r>
          </a:p>
          <a:p>
            <a:r>
              <a:rPr lang="en-US" b="1" dirty="0"/>
              <a:t>Gingiva-</a:t>
            </a:r>
            <a:r>
              <a:rPr lang="en-US" dirty="0"/>
              <a:t>gums/tissue that surrounds the bone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57200" cy="5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61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522" y="0"/>
            <a:ext cx="7315200" cy="1154097"/>
          </a:xfrm>
        </p:spPr>
        <p:txBody>
          <a:bodyPr/>
          <a:lstStyle/>
          <a:p>
            <a:r>
              <a:rPr lang="en-US" dirty="0"/>
              <a:t>Anatomy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5396" r="2858" b="7620"/>
          <a:stretch/>
        </p:blipFill>
        <p:spPr bwMode="auto">
          <a:xfrm>
            <a:off x="152400" y="1295400"/>
            <a:ext cx="2590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r="3160" b="2222"/>
          <a:stretch/>
        </p:blipFill>
        <p:spPr>
          <a:xfrm>
            <a:off x="2895600" y="3343048"/>
            <a:ext cx="2492828" cy="33528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22" y="1234891"/>
            <a:ext cx="3641107" cy="267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600200" y="3276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28800" y="2573904"/>
            <a:ext cx="1447800" cy="9204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51414" y="234307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Temporal Mandibular Joint</a:t>
            </a:r>
          </a:p>
          <a:p>
            <a:pPr algn="ctr"/>
            <a:r>
              <a:rPr lang="en-US" sz="1200" dirty="0"/>
              <a:t>TMJ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566">
            <a:off x="5132614" y="4963273"/>
            <a:ext cx="14700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01" y="4547166"/>
            <a:ext cx="14700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88428" y="4973889"/>
            <a:ext cx="2079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white"/>
                </a:solidFill>
              </a:rPr>
              <a:t>Temporal Mandibular Joint</a:t>
            </a:r>
          </a:p>
          <a:p>
            <a:pPr lvl="0" algn="ctr"/>
            <a:r>
              <a:rPr lang="en-US" sz="1200" dirty="0">
                <a:solidFill>
                  <a:prstClr val="white"/>
                </a:solidFill>
              </a:rPr>
              <a:t>TMJ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6066309"/>
            <a:ext cx="266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Mandibular/Mandible</a:t>
            </a:r>
            <a:endParaRPr 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566">
            <a:off x="2277527" y="5901806"/>
            <a:ext cx="14700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67626" y="4191000"/>
            <a:ext cx="2285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Maxillary/Maxilla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434488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LEFT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0432">
            <a:off x="654668" y="1727018"/>
            <a:ext cx="2657208" cy="170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287486" y="1295400"/>
            <a:ext cx="2285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Maxillary/Maxilla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402" y="3710163"/>
            <a:ext cx="629002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08845" y="4820000"/>
            <a:ext cx="266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Mandibular/Mandible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6374087"/>
            <a:ext cx="51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>
                <a:solidFill>
                  <a:schemeClr val="bg1"/>
                </a:solidFill>
              </a:rPr>
              <a:t>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12539" y="6374087"/>
            <a:ext cx="49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57200" cy="5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4169228" y="5204113"/>
            <a:ext cx="0" cy="149173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76786" y="5307063"/>
            <a:ext cx="101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*Midline</a:t>
            </a:r>
          </a:p>
        </p:txBody>
      </p:sp>
    </p:spTree>
    <p:extLst>
      <p:ext uri="{BB962C8B-B14F-4D97-AF65-F5344CB8AC3E}">
        <p14:creationId xmlns:p14="http://schemas.microsoft.com/office/powerpoint/2010/main" val="288980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315200" cy="1154097"/>
          </a:xfrm>
        </p:spPr>
        <p:txBody>
          <a:bodyPr/>
          <a:lstStyle/>
          <a:p>
            <a:r>
              <a:rPr lang="en-US" dirty="0"/>
              <a:t>Tooth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29637"/>
            <a:ext cx="5334000" cy="4271163"/>
          </a:xfrm>
        </p:spPr>
        <p:txBody>
          <a:bodyPr/>
          <a:lstStyle/>
          <a:p>
            <a:r>
              <a:rPr lang="en-US" b="1" dirty="0"/>
              <a:t>Primary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(baby) </a:t>
            </a:r>
            <a:r>
              <a:rPr lang="en-US" dirty="0"/>
              <a:t>teeth are letters A-T</a:t>
            </a:r>
          </a:p>
          <a:p>
            <a:endParaRPr lang="en-US" dirty="0"/>
          </a:p>
          <a:p>
            <a:r>
              <a:rPr lang="en-US" b="1" dirty="0"/>
              <a:t>Permanent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(adult) </a:t>
            </a:r>
            <a:r>
              <a:rPr lang="en-US" dirty="0"/>
              <a:t>teeth are numbers 1-32</a:t>
            </a:r>
          </a:p>
          <a:p>
            <a:endParaRPr lang="en-US" dirty="0"/>
          </a:p>
          <a:p>
            <a:pPr lvl="1"/>
            <a:r>
              <a:rPr lang="en-US" dirty="0"/>
              <a:t>Start on the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upper right to the upper left </a:t>
            </a:r>
            <a:r>
              <a:rPr lang="en-US" dirty="0"/>
              <a:t>then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lower left to lower right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635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3422196" cy="454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2"/>
          <a:stretch/>
        </p:blipFill>
        <p:spPr bwMode="auto">
          <a:xfrm>
            <a:off x="765175" y="4572000"/>
            <a:ext cx="4340225" cy="217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87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403" y="457200"/>
            <a:ext cx="7315200" cy="1154097"/>
          </a:xfrm>
        </p:spPr>
        <p:txBody>
          <a:bodyPr/>
          <a:lstStyle/>
          <a:p>
            <a:r>
              <a:rPr lang="en-US" dirty="0"/>
              <a:t>Types of Teeth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7" y="1752600"/>
            <a:ext cx="8153400" cy="5105400"/>
          </a:xfrm>
        </p:spPr>
        <p:txBody>
          <a:bodyPr/>
          <a:lstStyle/>
          <a:p>
            <a:r>
              <a:rPr lang="en-US" dirty="0"/>
              <a:t>Molars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, &amp; 3</a:t>
            </a:r>
            <a:r>
              <a:rPr lang="en-US" baseline="30000" dirty="0"/>
              <a:t>rd</a:t>
            </a:r>
            <a:r>
              <a:rPr lang="en-US" dirty="0"/>
              <a:t> (wisdom teeth)</a:t>
            </a:r>
          </a:p>
          <a:p>
            <a:r>
              <a:rPr lang="en-US" dirty="0"/>
              <a:t>Premolars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&amp; 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r>
              <a:rPr lang="en-US" dirty="0"/>
              <a:t>Incisors</a:t>
            </a:r>
          </a:p>
          <a:p>
            <a:pPr lvl="1"/>
            <a:r>
              <a:rPr lang="en-US" dirty="0"/>
              <a:t>Canines</a:t>
            </a:r>
          </a:p>
          <a:p>
            <a:pPr lvl="1"/>
            <a:r>
              <a:rPr lang="en-US" dirty="0"/>
              <a:t>Lateral</a:t>
            </a:r>
          </a:p>
          <a:p>
            <a:pPr lvl="1"/>
            <a:r>
              <a:rPr lang="en-US" dirty="0"/>
              <a:t>Central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13"/>
          <a:stretch/>
        </p:blipFill>
        <p:spPr bwMode="auto">
          <a:xfrm>
            <a:off x="5410200" y="457200"/>
            <a:ext cx="2993571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6"/>
          <a:stretch/>
        </p:blipFill>
        <p:spPr bwMode="auto">
          <a:xfrm>
            <a:off x="2275114" y="3262993"/>
            <a:ext cx="3048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3867834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*Children do not have premolars or wisdom teeth</a:t>
            </a:r>
          </a:p>
        </p:txBody>
      </p:sp>
    </p:spTree>
    <p:extLst>
      <p:ext uri="{BB962C8B-B14F-4D97-AF65-F5344CB8AC3E}">
        <p14:creationId xmlns:p14="http://schemas.microsoft.com/office/powerpoint/2010/main" val="173062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73" y="521493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/>
              <a:t>Tooth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7" y="1676400"/>
            <a:ext cx="8570914" cy="1600200"/>
          </a:xfrm>
          <a:noFill/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Mesial-</a:t>
            </a:r>
            <a:r>
              <a:rPr lang="en-US" dirty="0"/>
              <a:t>side of the tooth toward the midline</a:t>
            </a:r>
          </a:p>
          <a:p>
            <a:r>
              <a:rPr lang="en-US" b="1" dirty="0"/>
              <a:t>Buccal or Facial-</a:t>
            </a:r>
            <a:r>
              <a:rPr lang="en-US" dirty="0"/>
              <a:t>middle of the tooth that is facing the cheek/lip</a:t>
            </a:r>
          </a:p>
          <a:p>
            <a:r>
              <a:rPr lang="en-US" b="1" dirty="0"/>
              <a:t>Lingual-</a:t>
            </a:r>
            <a:r>
              <a:rPr lang="en-US" dirty="0"/>
              <a:t>middle of the tooth that is facing the tongue or roof of the mouth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(palate)</a:t>
            </a:r>
          </a:p>
          <a:p>
            <a:r>
              <a:rPr lang="en-US" b="1" dirty="0"/>
              <a:t>Distal-</a:t>
            </a:r>
            <a:r>
              <a:rPr lang="en-US" dirty="0"/>
              <a:t>side of the tooth away from the midline</a:t>
            </a:r>
          </a:p>
          <a:p>
            <a:r>
              <a:rPr lang="en-US" b="1" dirty="0"/>
              <a:t>Occlusal or Incisal-</a:t>
            </a:r>
            <a:r>
              <a:rPr lang="en-US" dirty="0"/>
              <a:t>the top or edge of the tooth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0" t="10895" r="2540" b="16259"/>
          <a:stretch/>
        </p:blipFill>
        <p:spPr>
          <a:xfrm>
            <a:off x="6672943" y="4131317"/>
            <a:ext cx="2215441" cy="2100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t="32445" r="31235" b="41889"/>
          <a:stretch/>
        </p:blipFill>
        <p:spPr>
          <a:xfrm>
            <a:off x="3200400" y="3200400"/>
            <a:ext cx="293442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4" t="20952" r="33069" b="23015"/>
          <a:stretch/>
        </p:blipFill>
        <p:spPr>
          <a:xfrm rot="5400000">
            <a:off x="1393371" y="4109357"/>
            <a:ext cx="1240971" cy="38426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7542" y="594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Occlusal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532233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Lingual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656250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Buccal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4183" y="319029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Facial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495801" y="3559629"/>
            <a:ext cx="197482" cy="113133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81631" y="4813428"/>
            <a:ext cx="109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Incisal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715520" y="4360040"/>
            <a:ext cx="475481" cy="46389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15571" y="4543336"/>
            <a:ext cx="558612" cy="28155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2"/>
          </p:cNvCxnSpPr>
          <p:nvPr/>
        </p:nvCxnSpPr>
        <p:spPr>
          <a:xfrm>
            <a:off x="4693283" y="3559629"/>
            <a:ext cx="395377" cy="527957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429000" y="6518962"/>
            <a:ext cx="0" cy="273331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676400" y="6562506"/>
            <a:ext cx="0" cy="273331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67000" y="5410200"/>
            <a:ext cx="0" cy="28146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76400" y="5410200"/>
            <a:ext cx="0" cy="28146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63484" y="3897086"/>
            <a:ext cx="140425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Distal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74183" y="6016356"/>
            <a:ext cx="136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Mesial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487385" y="4087586"/>
            <a:ext cx="1551215" cy="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132112" y="4191000"/>
            <a:ext cx="1001488" cy="2033615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4" idx="1"/>
          </p:cNvCxnSpPr>
          <p:nvPr/>
        </p:nvCxnSpPr>
        <p:spPr>
          <a:xfrm flipH="1">
            <a:off x="3048000" y="6201022"/>
            <a:ext cx="1226183" cy="2106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665249" y="4564867"/>
            <a:ext cx="444773" cy="157766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 Bracket 58"/>
          <p:cNvSpPr/>
          <p:nvPr/>
        </p:nvSpPr>
        <p:spPr>
          <a:xfrm>
            <a:off x="6732814" y="4338035"/>
            <a:ext cx="429986" cy="1496630"/>
          </a:xfrm>
          <a:prstGeom prst="leftBracket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 Bracket 62"/>
          <p:cNvSpPr/>
          <p:nvPr/>
        </p:nvSpPr>
        <p:spPr>
          <a:xfrm rot="16200000">
            <a:off x="7565670" y="5739532"/>
            <a:ext cx="429986" cy="914322"/>
          </a:xfrm>
          <a:prstGeom prst="leftBracket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324600" y="4338035"/>
            <a:ext cx="3483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B</a:t>
            </a:r>
          </a:p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U</a:t>
            </a:r>
          </a:p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C</a:t>
            </a:r>
          </a:p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C</a:t>
            </a:r>
          </a:p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A</a:t>
            </a:r>
          </a:p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L</a:t>
            </a:r>
          </a:p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7391800" y="6518962"/>
            <a:ext cx="105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Facial</a:t>
            </a:r>
          </a:p>
        </p:txBody>
      </p:sp>
      <p:sp>
        <p:nvSpPr>
          <p:cNvPr id="1025" name="Block Arc 1024"/>
          <p:cNvSpPr/>
          <p:nvPr/>
        </p:nvSpPr>
        <p:spPr>
          <a:xfrm rot="10800000">
            <a:off x="7193279" y="3190296"/>
            <a:ext cx="1188720" cy="2637541"/>
          </a:xfrm>
          <a:prstGeom prst="blockArc">
            <a:avLst/>
          </a:prstGeom>
          <a:solidFill>
            <a:srgbClr val="00B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7" name="TextBox 1026"/>
          <p:cNvSpPr txBox="1"/>
          <p:nvPr/>
        </p:nvSpPr>
        <p:spPr>
          <a:xfrm>
            <a:off x="7213352" y="4512186"/>
            <a:ext cx="113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68" name="TextBox 67"/>
          <p:cNvSpPr txBox="1"/>
          <p:nvPr/>
        </p:nvSpPr>
        <p:spPr>
          <a:xfrm>
            <a:off x="7235326" y="4188896"/>
            <a:ext cx="1417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r>
              <a:rPr lang="en-US" sz="2000" b="1" dirty="0">
                <a:solidFill>
                  <a:schemeClr val="bg1"/>
                </a:solidFill>
              </a:rPr>
              <a:t>Lingual</a:t>
            </a:r>
          </a:p>
        </p:txBody>
      </p:sp>
      <p:sp>
        <p:nvSpPr>
          <p:cNvPr id="1029" name="TextBox 1028"/>
          <p:cNvSpPr txBox="1"/>
          <p:nvPr/>
        </p:nvSpPr>
        <p:spPr>
          <a:xfrm flipH="1">
            <a:off x="8347974" y="498436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</a:t>
            </a:r>
          </a:p>
        </p:txBody>
      </p:sp>
      <p:cxnSp>
        <p:nvCxnSpPr>
          <p:cNvPr id="1031" name="Straight Connector 1030"/>
          <p:cNvCxnSpPr/>
          <p:nvPr/>
        </p:nvCxnSpPr>
        <p:spPr>
          <a:xfrm>
            <a:off x="8678463" y="4343711"/>
            <a:ext cx="349910" cy="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610798" y="4958337"/>
            <a:ext cx="34991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 flipH="1">
            <a:off x="8372095" y="460359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</a:t>
            </a:r>
          </a:p>
        </p:txBody>
      </p:sp>
      <p:sp>
        <p:nvSpPr>
          <p:cNvPr id="80" name="TextBox 79"/>
          <p:cNvSpPr txBox="1"/>
          <p:nvPr/>
        </p:nvSpPr>
        <p:spPr>
          <a:xfrm flipH="1">
            <a:off x="8271774" y="526537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</a:t>
            </a:r>
          </a:p>
        </p:txBody>
      </p:sp>
      <p:sp>
        <p:nvSpPr>
          <p:cNvPr id="81" name="TextBox 80"/>
          <p:cNvSpPr txBox="1"/>
          <p:nvPr/>
        </p:nvSpPr>
        <p:spPr>
          <a:xfrm flipH="1">
            <a:off x="8373819" y="427808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</a:t>
            </a:r>
          </a:p>
        </p:txBody>
      </p:sp>
      <p:sp>
        <p:nvSpPr>
          <p:cNvPr id="82" name="TextBox 81"/>
          <p:cNvSpPr txBox="1"/>
          <p:nvPr/>
        </p:nvSpPr>
        <p:spPr>
          <a:xfrm flipH="1">
            <a:off x="8229798" y="548712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</a:t>
            </a:r>
          </a:p>
        </p:txBody>
      </p:sp>
      <p:sp>
        <p:nvSpPr>
          <p:cNvPr id="83" name="TextBox 82"/>
          <p:cNvSpPr txBox="1"/>
          <p:nvPr/>
        </p:nvSpPr>
        <p:spPr>
          <a:xfrm flipH="1">
            <a:off x="8089473" y="569166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 flipH="1">
            <a:off x="7966974" y="581536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 flipH="1">
            <a:off x="7776474" y="584406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 flipH="1">
            <a:off x="7243151" y="569321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 flipH="1">
            <a:off x="7597138" y="584406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 flipH="1">
            <a:off x="7395474" y="582540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6" name="TextBox 1035"/>
          <p:cNvSpPr txBox="1"/>
          <p:nvPr/>
        </p:nvSpPr>
        <p:spPr>
          <a:xfrm>
            <a:off x="8385332" y="3990708"/>
            <a:ext cx="119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Distal</a:t>
            </a:r>
          </a:p>
        </p:txBody>
      </p:sp>
      <p:sp>
        <p:nvSpPr>
          <p:cNvPr id="90" name="TextBox 89"/>
          <p:cNvSpPr txBox="1"/>
          <p:nvPr/>
        </p:nvSpPr>
        <p:spPr>
          <a:xfrm rot="5400000">
            <a:off x="8255452" y="5439468"/>
            <a:ext cx="136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Mesial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6" y="3363623"/>
            <a:ext cx="1289335" cy="173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57" y="3464500"/>
            <a:ext cx="23813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282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8600"/>
            <a:ext cx="7315200" cy="1154097"/>
          </a:xfrm>
        </p:spPr>
        <p:txBody>
          <a:bodyPr/>
          <a:lstStyle/>
          <a:p>
            <a:r>
              <a:rPr lang="en-US" dirty="0"/>
              <a:t>Restorations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534400" cy="51054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**Fixed means the restoration is “locked” in place with cement, a screw, or bonding agent/material**</a:t>
            </a:r>
          </a:p>
          <a:p>
            <a:endParaRPr lang="en-US" dirty="0"/>
          </a:p>
          <a:p>
            <a:r>
              <a:rPr lang="en-US" b="1" dirty="0"/>
              <a:t>Composite or Resin-</a:t>
            </a:r>
            <a:r>
              <a:rPr lang="en-US" dirty="0"/>
              <a:t>tooth</a:t>
            </a:r>
            <a:r>
              <a:rPr lang="en-US" b="1" dirty="0"/>
              <a:t> </a:t>
            </a:r>
            <a:r>
              <a:rPr lang="en-US" dirty="0"/>
              <a:t>colored filling</a:t>
            </a:r>
          </a:p>
          <a:p>
            <a:endParaRPr lang="en-US" dirty="0"/>
          </a:p>
          <a:p>
            <a:r>
              <a:rPr lang="en-US" b="1" dirty="0"/>
              <a:t>Alloy or Amalgam-</a:t>
            </a:r>
            <a:r>
              <a:rPr lang="en-US" dirty="0"/>
              <a:t>silver</a:t>
            </a:r>
            <a:r>
              <a:rPr lang="en-US" b="1" dirty="0"/>
              <a:t> </a:t>
            </a:r>
            <a:r>
              <a:rPr lang="en-US" dirty="0"/>
              <a:t>filling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(no, they do not contain enough mercury to poison you)</a:t>
            </a:r>
          </a:p>
          <a:p>
            <a:endParaRPr lang="en-US" dirty="0"/>
          </a:p>
          <a:p>
            <a:r>
              <a:rPr lang="en-US" b="1" dirty="0"/>
              <a:t>Crown or Cap-</a:t>
            </a:r>
            <a:r>
              <a:rPr lang="en-US" dirty="0"/>
              <a:t>fixed</a:t>
            </a:r>
            <a:r>
              <a:rPr lang="en-US" b="1" dirty="0"/>
              <a:t> </a:t>
            </a:r>
            <a:r>
              <a:rPr lang="en-US" dirty="0"/>
              <a:t>restoration that encircles the tooth, can be made from gold, porcelain, zirconium, stainless steel, or a combination of metal and porcelain</a:t>
            </a:r>
          </a:p>
          <a:p>
            <a:endParaRPr lang="en-US" dirty="0"/>
          </a:p>
          <a:p>
            <a:r>
              <a:rPr lang="en-US" b="1" dirty="0"/>
              <a:t>Bridge-</a:t>
            </a:r>
            <a:r>
              <a:rPr lang="en-US" dirty="0"/>
              <a:t>fixed restoration used to replace one or more missing teeth by joining an artificial tooth definitively to adjacent teeth</a:t>
            </a:r>
          </a:p>
          <a:p>
            <a:endParaRPr lang="en-US" dirty="0"/>
          </a:p>
          <a:p>
            <a:r>
              <a:rPr lang="en-US" b="1" dirty="0"/>
              <a:t>Implant-</a:t>
            </a:r>
            <a:r>
              <a:rPr lang="en-US" dirty="0"/>
              <a:t>titanium screw surgically placed into the bone in the area of missing tooth/teeth to attach a crown, bridge, or denture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005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704</TotalTime>
  <Words>700</Words>
  <Application>Microsoft Office PowerPoint</Application>
  <PresentationFormat>On-screen Show (4:3)</PresentationFormat>
  <Paragraphs>146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Wingdings</vt:lpstr>
      <vt:lpstr>Perspective</vt:lpstr>
      <vt:lpstr>What did you say?</vt:lpstr>
      <vt:lpstr>How many of you have ever been confused by the words used by the dentist or dental staff?</vt:lpstr>
      <vt:lpstr>Dental Anatomy of the Face</vt:lpstr>
      <vt:lpstr>Anatomy of a Tooth</vt:lpstr>
      <vt:lpstr>Anatomy</vt:lpstr>
      <vt:lpstr>Tooth Identification</vt:lpstr>
      <vt:lpstr>Types of Teeth</vt:lpstr>
      <vt:lpstr>Tooth Surfaces</vt:lpstr>
      <vt:lpstr>Restorations</vt:lpstr>
      <vt:lpstr>Restorations-Fixed</vt:lpstr>
      <vt:lpstr>Restorations-Fixed</vt:lpstr>
      <vt:lpstr>Removable Appliances</vt:lpstr>
      <vt:lpstr>Removable Appliances</vt:lpstr>
      <vt:lpstr>Game Time!!</vt:lpstr>
      <vt:lpstr>QUESTIONS?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you say?</dc:title>
  <dc:creator>Sally Beach</dc:creator>
  <cp:lastModifiedBy>Caroline Freeman</cp:lastModifiedBy>
  <cp:revision>52</cp:revision>
  <dcterms:created xsi:type="dcterms:W3CDTF">2020-03-18T18:28:16Z</dcterms:created>
  <dcterms:modified xsi:type="dcterms:W3CDTF">2020-10-06T17:21:42Z</dcterms:modified>
</cp:coreProperties>
</file>